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s/slide32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49" r:id="rId2"/>
    <p:sldId id="391" r:id="rId3"/>
    <p:sldId id="380" r:id="rId4"/>
    <p:sldId id="314" r:id="rId5"/>
    <p:sldId id="392" r:id="rId6"/>
    <p:sldId id="356" r:id="rId7"/>
    <p:sldId id="390" r:id="rId8"/>
    <p:sldId id="355" r:id="rId9"/>
    <p:sldId id="337" r:id="rId10"/>
    <p:sldId id="346" r:id="rId11"/>
    <p:sldId id="341" r:id="rId12"/>
    <p:sldId id="342" r:id="rId13"/>
    <p:sldId id="343" r:id="rId14"/>
    <p:sldId id="351" r:id="rId15"/>
    <p:sldId id="350" r:id="rId16"/>
    <p:sldId id="352" r:id="rId17"/>
    <p:sldId id="338" r:id="rId18"/>
    <p:sldId id="340" r:id="rId19"/>
    <p:sldId id="336" r:id="rId20"/>
    <p:sldId id="357" r:id="rId21"/>
    <p:sldId id="353" r:id="rId22"/>
    <p:sldId id="358" r:id="rId23"/>
    <p:sldId id="335" r:id="rId24"/>
    <p:sldId id="344" r:id="rId25"/>
    <p:sldId id="315" r:id="rId26"/>
    <p:sldId id="347" r:id="rId27"/>
    <p:sldId id="348" r:id="rId28"/>
    <p:sldId id="345" r:id="rId29"/>
    <p:sldId id="317" r:id="rId30"/>
    <p:sldId id="316" r:id="rId31"/>
    <p:sldId id="393" r:id="rId32"/>
    <p:sldId id="319" r:id="rId3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FE9CE"/>
    <a:srgbClr val="DFE8CE"/>
    <a:srgbClr val="CDDBB0"/>
    <a:srgbClr val="FCFFB5"/>
    <a:srgbClr val="EDF2FA"/>
    <a:srgbClr val="F1F1F1"/>
    <a:srgbClr val="F1E9E4"/>
    <a:srgbClr val="FAFCF7"/>
    <a:srgbClr val="FDFF88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/>
    <p:restoredTop sz="94674"/>
  </p:normalViewPr>
  <p:slideViewPr>
    <p:cSldViewPr snapToGrid="0">
      <p:cViewPr varScale="1">
        <p:scale>
          <a:sx n="129" d="100"/>
          <a:sy n="129" d="100"/>
        </p:scale>
        <p:origin x="31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D5F72-3E97-8445-B15D-CF3ED0496485}" type="datetimeFigureOut">
              <a:rPr lang="it-IT" smtClean="0"/>
              <a:t>11/09/23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9210-5E84-8D4D-BB23-C66C4D4F26C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B6BB8-E186-D14F-A91D-A8E916F5A84C}" type="datetimeFigureOut">
              <a:rPr lang="it-IT" smtClean="0"/>
              <a:t>11/09/23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69F5F-66CD-3348-97A3-C1F95144A79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817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07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07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77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678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838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53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2522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69F5F-66CD-3348-97A3-C1F95144A79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688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9993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4157" y="1111202"/>
            <a:ext cx="8585285" cy="5014962"/>
          </a:xfrm>
        </p:spPr>
        <p:txBody>
          <a:bodyPr/>
          <a:lstStyle>
            <a:lvl1pPr>
              <a:defRPr sz="2800"/>
            </a:lvl1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64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115895"/>
            <a:ext cx="8229600" cy="714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72256"/>
            <a:ext cx="8457818" cy="510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261808" y="64540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1B53-8750-F24B-8BA7-FFA1DFC1BBBC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97472" y="64540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PHP intro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724168" y="64540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FCE01-9A1A-5743-92DE-2F66DAA3BA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78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mmon_Gateway_Interface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151.97.252.4:7777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7777/primo.php" TargetMode="External"/><Relationship Id="rId1" Type="http://schemas.openxmlformats.org/officeDocument/2006/relationships/slideLayout" Target="../slideLayouts/slideLayout1.xml"/><Relationship Id="rId5" Type="http://schemas.openxmlformats.org/officeDocument/2006/relationships/slide" Target="slide2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utingforgeeks.com/how-to-install-php-on-ubuntu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430883/simultaneous-requests-to-php-script/" TargetMode="External"/><Relationship Id="rId2" Type="http://schemas.openxmlformats.org/officeDocument/2006/relationships/hyperlink" Target="https://www.quora.com/Can-PHP-handle-concurrent-reques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imilartech.com/compare/php-vs-python" TargetMode="External"/><Relationship Id="rId5" Type="http://schemas.openxmlformats.org/officeDocument/2006/relationships/hyperlink" Target="http://www.html.it/articoli/php-vs-nodejs" TargetMode="External"/><Relationship Id="rId4" Type="http://schemas.openxmlformats.org/officeDocument/2006/relationships/hyperlink" Target="http://www.codemotion.com/magazine/frontend/web-developer/php-for-web-development-in-2022-dead-alive-or-missing-in-action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php" TargetMode="External"/><Relationship Id="rId13" Type="http://schemas.openxmlformats.org/officeDocument/2006/relationships/hyperlink" Target="https://www3.ntu.edu.sg/home/ehchua/programming/webprogramming/php1_basics.html" TargetMode="External"/><Relationship Id="rId18" Type="http://schemas.openxmlformats.org/officeDocument/2006/relationships/hyperlink" Target="https://www.html.it/guide/guida-php-di-base/" TargetMode="External"/><Relationship Id="rId3" Type="http://schemas.openxmlformats.org/officeDocument/2006/relationships/hyperlink" Target="https://www.w3schools.com/php/php_oop_what_is.asp" TargetMode="External"/><Relationship Id="rId7" Type="http://schemas.openxmlformats.org/officeDocument/2006/relationships/hyperlink" Target="https://www.php.net/manual/language.oop5.php" TargetMode="External"/><Relationship Id="rId12" Type="http://schemas.openxmlformats.org/officeDocument/2006/relationships/hyperlink" Target="https://web.archive.org/web/20230414014022mp_/https:/www3.ntu.edu.sg/home/ehchua/programming/webprogramming/AMP_Setup.html" TargetMode="External"/><Relationship Id="rId17" Type="http://schemas.openxmlformats.org/officeDocument/2006/relationships/hyperlink" Target="https://web.archive.org/web/20230408182126mp_/https:/www3.ntu.edu.sg/home/ehchua/programming/webprogramming/php4_testing.html" TargetMode="External"/><Relationship Id="rId2" Type="http://schemas.openxmlformats.org/officeDocument/2006/relationships/hyperlink" Target="https://www.w3schools.com/php" TargetMode="External"/><Relationship Id="rId16" Type="http://schemas.openxmlformats.org/officeDocument/2006/relationships/hyperlink" Target="https://web.archive.org/web/20230408182037mp_/https:/www3.ntu.edu.sg/home/ehchua/programming/webprogramming/php3_misc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hp.net/manual/" TargetMode="External"/><Relationship Id="rId11" Type="http://schemas.openxmlformats.org/officeDocument/2006/relationships/hyperlink" Target="https://web.archive.org/web/20230408174804mp_/https:/www3.ntu.edu.sg/home/ehchua/programming/index.html#php" TargetMode="External"/><Relationship Id="rId5" Type="http://schemas.openxmlformats.org/officeDocument/2006/relationships/hyperlink" Target="https://www.phptutorial.net/" TargetMode="External"/><Relationship Id="rId15" Type="http://schemas.openxmlformats.org/officeDocument/2006/relationships/hyperlink" Target="https://web.archive.org/web/20230408182037mp_/https:/www3.ntu.edu.sg/home/ehchua/programming/webprogramming/php5_OOP.html" TargetMode="External"/><Relationship Id="rId10" Type="http://schemas.openxmlformats.org/officeDocument/2006/relationships/hyperlink" Target="https://www.tutorialspoint.com/php/index.htm" TargetMode="External"/><Relationship Id="rId19" Type="http://schemas.openxmlformats.org/officeDocument/2006/relationships/hyperlink" Target="https://www.youtube.com/playlist?list=PL101314D973955661" TargetMode="External"/><Relationship Id="rId4" Type="http://schemas.openxmlformats.org/officeDocument/2006/relationships/hyperlink" Target="https://developer.hyvor.com/tutorials/php" TargetMode="External"/><Relationship Id="rId9" Type="http://schemas.openxmlformats.org/officeDocument/2006/relationships/hyperlink" Target="https://www.tutorialspoint.com/php/php_object_oriented.htm" TargetMode="External"/><Relationship Id="rId14" Type="http://schemas.openxmlformats.org/officeDocument/2006/relationships/hyperlink" Target="https://web.archive.org/web/20230414014022mp_/https:/www3.ntu.edu.sg/home/ehchua/programming/webprogramming/php2_webapps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23564138/how-to-enable-zip-dll-in-xampp" TargetMode="External"/><Relationship Id="rId3" Type="http://schemas.openxmlformats.org/officeDocument/2006/relationships/hyperlink" Target="https://stackoverflow.com/questions/34481427" TargetMode="External"/><Relationship Id="rId7" Type="http://schemas.openxmlformats.org/officeDocument/2006/relationships/hyperlink" Target="https://www.nassaro.com/guide-e-tutorials/software-guide-e-tutorials/come-installare-e-utilizzare-xamp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pachefriends.org/index.html" TargetMode="External"/><Relationship Id="rId5" Type="http://schemas.openxmlformats.org/officeDocument/2006/relationships/hyperlink" Target="https://www.php.net/manual/en/install.windows.php" TargetMode="External"/><Relationship Id="rId4" Type="http://schemas.openxmlformats.org/officeDocument/2006/relationships/hyperlink" Target="https://php.tutorials24x7.com/blog/how-to-install-xampp-on-window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install.general.p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install.windows.commandline.php" TargetMode="External"/><Relationship Id="rId7" Type="http://schemas.openxmlformats.org/officeDocument/2006/relationships/hyperlink" Target="https://victorlava.com/install-php-and-composer-on-windows-10-for-use-in-cmd-or-powershell/#Install-PHP-on-Windows" TargetMode="External"/><Relationship Id="rId2" Type="http://schemas.openxmlformats.org/officeDocument/2006/relationships/hyperlink" Target="https://www.php.net/manual/en/install.windows.tools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deforum.org/threads/running-xampp-on-windows-can-be-dead-slow-and-make-you-frustrate.333/" TargetMode="External"/><Relationship Id="rId5" Type="http://schemas.openxmlformats.org/officeDocument/2006/relationships/hyperlink" Target="https://stackoverflow.com/questions/36754293/php-on-windows-with-xampp-running-100-times-too-slow" TargetMode="External"/><Relationship Id="rId4" Type="http://schemas.openxmlformats.org/officeDocument/2006/relationships/hyperlink" Target="https://www.google.com/search?q=xampp+php+slow+window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sysh.or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25B69-8E39-794E-A1AB-36002781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70614"/>
            <a:ext cx="8579942" cy="1970870"/>
          </a:xfrm>
        </p:spPr>
        <p:txBody>
          <a:bodyPr>
            <a:noAutofit/>
          </a:bodyPr>
          <a:lstStyle/>
          <a:p>
            <a:r>
              <a:rPr lang="it-IT" sz="5400" b="0" dirty="0"/>
              <a:t>Introduzione al PHP: il linguaggio e l'ambiente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70D5-DF6D-1D4B-853A-5D8B87AFF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00" y="2604052"/>
            <a:ext cx="8585285" cy="3849986"/>
          </a:xfrm>
        </p:spPr>
        <p:txBody>
          <a:bodyPr>
            <a:normAutofit/>
          </a:bodyPr>
          <a:lstStyle/>
          <a:p>
            <a:r>
              <a:rPr lang="it-IT" sz="3200" dirty="0"/>
              <a:t>Installazione</a:t>
            </a:r>
          </a:p>
          <a:p>
            <a:r>
              <a:rPr lang="it-IT" sz="3200" dirty="0"/>
              <a:t>Concetti</a:t>
            </a:r>
          </a:p>
          <a:p>
            <a:r>
              <a:rPr lang="it-IT" sz="3200" dirty="0"/>
              <a:t>Impiego</a:t>
            </a:r>
          </a:p>
          <a:p>
            <a:pPr marL="757238" indent="-757238">
              <a:buNone/>
            </a:pPr>
            <a:r>
              <a:rPr lang="it-IT" sz="3200" dirty="0"/>
              <a:t>NB:	slide con sfondo </a:t>
            </a:r>
            <a:r>
              <a:rPr lang="it-IT" sz="3200" dirty="0">
                <a:highlight>
                  <a:srgbClr val="EDF2F9"/>
                </a:highlight>
              </a:rPr>
              <a:t>colorato così</a:t>
            </a:r>
            <a:r>
              <a:rPr lang="it-IT" sz="3200" dirty="0"/>
              <a:t> possono essere saltate ai fini della preparazione per l'esame</a:t>
            </a:r>
          </a:p>
          <a:p>
            <a:endParaRPr lang="it-IT" sz="32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37E238-4933-ED4E-8C99-020FEE2B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7168FF-0373-F645-A6F7-24226084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C1488D-5D0D-E940-8DCB-9AC639C7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309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676887"/>
          </a:xfrm>
        </p:spPr>
        <p:txBody>
          <a:bodyPr>
            <a:normAutofit fontScale="90000"/>
          </a:bodyPr>
          <a:lstStyle/>
          <a:p>
            <a:r>
              <a:rPr lang="it-IT" b="0" dirty="0"/>
              <a:t>PHP: interazioni </a:t>
            </a:r>
            <a:r>
              <a:rPr lang="it-IT" b="0" dirty="0" err="1"/>
              <a:t>client-server</a:t>
            </a:r>
            <a:endParaRPr lang="it-IT" b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04248A-97EE-2E4E-9CFD-0A57F83C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558" y="763247"/>
            <a:ext cx="8834245" cy="4748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A grandi linee, ecco le interazioni nell'impiego </a:t>
            </a:r>
            <a:r>
              <a:rPr lang="it-IT" sz="2400" b="1" dirty="0"/>
              <a:t>server-side</a:t>
            </a:r>
            <a:r>
              <a:rPr lang="it-IT" sz="2400" dirty="0"/>
              <a:t> di PHP: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10</a:t>
            </a:fld>
            <a:endParaRPr lang="it-IT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0BA3CFD-7CB9-FD4A-9356-DD1BCC77A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912"/>
          <a:stretch/>
        </p:blipFill>
        <p:spPr>
          <a:xfrm>
            <a:off x="254171" y="1254340"/>
            <a:ext cx="8679436" cy="265055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240DB65-64C9-6D4D-BB6F-1B80730E9B77}"/>
              </a:ext>
            </a:extLst>
          </p:cNvPr>
          <p:cNvSpPr txBox="1"/>
          <p:nvPr/>
        </p:nvSpPr>
        <p:spPr>
          <a:xfrm>
            <a:off x="331362" y="1363838"/>
            <a:ext cx="2493606" cy="66321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Computer con browser, puntato a:</a:t>
            </a:r>
            <a:b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tsdw.org</a:t>
            </a: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1400" err="1">
                <a:latin typeface="Arial" panose="020B0604020202020204" pitchFamily="34" charset="0"/>
                <a:cs typeface="Arial" panose="020B0604020202020204" pitchFamily="34" charset="0"/>
              </a:rPr>
              <a:t>oneline.php</a:t>
            </a:r>
            <a:endParaRPr lang="it-I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4A70CF08-E1EE-D541-BA21-49327A339A67}"/>
              </a:ext>
            </a:extLst>
          </p:cNvPr>
          <p:cNvSpPr txBox="1">
            <a:spLocks/>
          </p:cNvSpPr>
          <p:nvPr/>
        </p:nvSpPr>
        <p:spPr>
          <a:xfrm>
            <a:off x="176766" y="3700757"/>
            <a:ext cx="8834245" cy="2781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800"/>
              </a:spcBef>
              <a:buFont typeface="Arial"/>
              <a:buNone/>
            </a:pPr>
            <a:r>
              <a:rPr lang="it-IT" sz="2200" dirty="0"/>
              <a:t>(NB: il termine </a:t>
            </a:r>
            <a:r>
              <a:rPr lang="it-IT" sz="2200" i="1" dirty="0"/>
              <a:t>cliente</a:t>
            </a:r>
            <a:r>
              <a:rPr lang="it-IT" sz="2200" dirty="0"/>
              <a:t>, in questo contesto, può riferirsi</a:t>
            </a:r>
            <a:br>
              <a:rPr lang="it-IT" sz="2200" dirty="0"/>
            </a:br>
            <a:r>
              <a:rPr lang="it-IT" sz="2200" dirty="0"/>
              <a:t>sia al browser che al computer su cui gira)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200" dirty="0"/>
              <a:t>Pagine web, come la </a:t>
            </a:r>
            <a:r>
              <a:rPr lang="it-IT" sz="2200" i="1" dirty="0" err="1"/>
              <a:t>oneline.php</a:t>
            </a:r>
            <a:r>
              <a:rPr lang="it-IT" sz="2200" dirty="0"/>
              <a:t> già vista, sono </a:t>
            </a:r>
            <a:r>
              <a:rPr lang="it-IT" sz="2200" b="1" dirty="0"/>
              <a:t>dinamiche</a:t>
            </a:r>
            <a:r>
              <a:rPr lang="it-IT" sz="2200" dirty="0"/>
              <a:t>, cioè visualizzano sul browser contenuto non già </a:t>
            </a:r>
            <a:r>
              <a:rPr lang="it-IT" sz="2200" b="1" dirty="0"/>
              <a:t>statico</a:t>
            </a:r>
            <a:r>
              <a:rPr lang="it-IT" sz="2200" dirty="0"/>
              <a:t> (fisso), ma variabile e dipendente dall'input dell'utente o dall'ambiente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200" dirty="0"/>
              <a:t>Nel caso di </a:t>
            </a:r>
            <a:r>
              <a:rPr lang="it-IT" sz="2200" i="1" dirty="0" err="1"/>
              <a:t>oneline</a:t>
            </a:r>
            <a:r>
              <a:rPr lang="it-IT" sz="2200" dirty="0" err="1"/>
              <a:t>.</a:t>
            </a:r>
            <a:r>
              <a:rPr lang="it-IT" sz="2200" i="1" dirty="0" err="1"/>
              <a:t>php</a:t>
            </a:r>
            <a:r>
              <a:rPr lang="it-IT" sz="2200" dirty="0"/>
              <a:t> il contenuto dinamico (</a:t>
            </a:r>
            <a:r>
              <a:rPr lang="it-IT" sz="2200" i="1" dirty="0"/>
              <a:t>date()</a:t>
            </a:r>
            <a:r>
              <a:rPr lang="it-IT" sz="2200" dirty="0"/>
              <a:t>) viene dal S.O.</a:t>
            </a:r>
          </a:p>
          <a:p>
            <a:pPr marL="0" indent="0">
              <a:lnSpc>
                <a:spcPct val="95000"/>
              </a:lnSpc>
              <a:spcBef>
                <a:spcPts val="200"/>
              </a:spcBef>
              <a:buNone/>
            </a:pPr>
            <a:r>
              <a:rPr lang="it-IT" sz="2200" dirty="0"/>
              <a:t>In altri casi, può provenire da un DB di supporto o "</a:t>
            </a:r>
            <a:r>
              <a:rPr lang="it-IT" sz="2200" b="1" dirty="0"/>
              <a:t>back-end</a:t>
            </a:r>
            <a:r>
              <a:rPr lang="it-IT" sz="2200" dirty="0"/>
              <a:t>" (</a:t>
            </a:r>
            <a:r>
              <a:rPr lang="it-IT" sz="2200" i="1" dirty="0" err="1"/>
              <a:t>mysql</a:t>
            </a:r>
            <a:r>
              <a:rPr lang="it-IT" sz="2200" i="1" dirty="0"/>
              <a:t> </a:t>
            </a:r>
            <a:r>
              <a:rPr lang="it-IT" sz="2200" dirty="0"/>
              <a:t>in fig.), DB che può essere ospitato dal server stesso o da altro </a:t>
            </a:r>
            <a:r>
              <a:rPr lang="it-IT" sz="2200" dirty="0" err="1"/>
              <a:t>host</a:t>
            </a:r>
            <a:endParaRPr lang="it-IT" sz="22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8704DEB-9B8C-8B42-85A1-21E9602215BF}"/>
              </a:ext>
            </a:extLst>
          </p:cNvPr>
          <p:cNvSpPr txBox="1"/>
          <p:nvPr/>
        </p:nvSpPr>
        <p:spPr>
          <a:xfrm>
            <a:off x="6731999" y="1230894"/>
            <a:ext cx="1916132" cy="28913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b" anchorCtr="0">
            <a:noAutofit/>
          </a:bodyPr>
          <a:lstStyle/>
          <a:p>
            <a:pPr algn="ctr"/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Server side </a:t>
            </a:r>
            <a:r>
              <a:rPr lang="it-IT" sz="1400" i="1" err="1">
                <a:latin typeface="Arial" panose="020B0604020202020204" pitchFamily="34" charset="0"/>
                <a:cs typeface="Arial" panose="020B0604020202020204" pitchFamily="34" charset="0"/>
              </a:rPr>
              <a:t>tsdw.org</a:t>
            </a:r>
            <a:endParaRPr lang="it-IT" sz="14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A0ABF31-9EFE-714B-A357-F109E571E697}"/>
              </a:ext>
            </a:extLst>
          </p:cNvPr>
          <p:cNvSpPr txBox="1"/>
          <p:nvPr/>
        </p:nvSpPr>
        <p:spPr>
          <a:xfrm>
            <a:off x="1173491" y="3405385"/>
            <a:ext cx="999038" cy="28913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b" anchorCtr="0">
            <a:noAutofit/>
          </a:bodyPr>
          <a:lstStyle/>
          <a:p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Client side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4BA6A37-E139-814C-B97E-7790A7F9A796}"/>
              </a:ext>
            </a:extLst>
          </p:cNvPr>
          <p:cNvSpPr txBox="1"/>
          <p:nvPr/>
        </p:nvSpPr>
        <p:spPr>
          <a:xfrm>
            <a:off x="5339540" y="2529044"/>
            <a:ext cx="1134088" cy="289135"/>
          </a:xfrm>
          <a:prstGeom prst="rect">
            <a:avLst/>
          </a:prstGeom>
          <a:solidFill>
            <a:schemeClr val="bg1"/>
          </a:solidFill>
        </p:spPr>
        <p:txBody>
          <a:bodyPr wrap="none" lIns="90000" bIns="0" rtlCol="0" anchor="b" anchorCtr="0">
            <a:noAutofit/>
          </a:bodyPr>
          <a:lstStyle/>
          <a:p>
            <a:pPr algn="ctr"/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codice html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B7ABB7A-EB82-CE41-95A7-2F053C15D396}"/>
              </a:ext>
            </a:extLst>
          </p:cNvPr>
          <p:cNvSpPr txBox="1"/>
          <p:nvPr/>
        </p:nvSpPr>
        <p:spPr>
          <a:xfrm>
            <a:off x="6907061" y="1769881"/>
            <a:ext cx="1741070" cy="410494"/>
          </a:xfrm>
          <a:prstGeom prst="rect">
            <a:avLst/>
          </a:prstGeom>
          <a:solidFill>
            <a:srgbClr val="B3B3B3"/>
          </a:solidFill>
          <a:ln>
            <a:solidFill>
              <a:srgbClr val="000000"/>
            </a:solidFill>
          </a:ln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  <a:t>Web server </a:t>
            </a:r>
            <a:b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elabora richiesta HTTP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80940D5-68F5-6440-90B9-E333607D5ED0}"/>
              </a:ext>
            </a:extLst>
          </p:cNvPr>
          <p:cNvSpPr txBox="1"/>
          <p:nvPr/>
        </p:nvSpPr>
        <p:spPr>
          <a:xfrm>
            <a:off x="6907061" y="2203821"/>
            <a:ext cx="1741070" cy="410494"/>
          </a:xfrm>
          <a:prstGeom prst="rect">
            <a:avLst/>
          </a:prstGeom>
          <a:solidFill>
            <a:srgbClr val="B3B3B3"/>
          </a:solidFill>
          <a:ln>
            <a:solidFill>
              <a:srgbClr val="00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Interprete PHP</a:t>
            </a:r>
            <a:r>
              <a:rPr lang="it-IT" sz="1000">
                <a:latin typeface="Arial" panose="020B0604020202020204" pitchFamily="34" charset="0"/>
                <a:cs typeface="Arial" panose="020B0604020202020204" pitchFamily="34" charset="0"/>
              </a:rPr>
              <a:t>, esegue PHP embedded nell'HTM</a:t>
            </a:r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AA56316-34F9-8D42-A134-C606F7F59220}"/>
              </a:ext>
            </a:extLst>
          </p:cNvPr>
          <p:cNvSpPr/>
          <p:nvPr/>
        </p:nvSpPr>
        <p:spPr>
          <a:xfrm>
            <a:off x="7359161" y="3149418"/>
            <a:ext cx="800100" cy="31143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it-IT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75079FD-E6ED-0A44-B194-7E719A30FD4E}"/>
              </a:ext>
            </a:extLst>
          </p:cNvPr>
          <p:cNvSpPr/>
          <p:nvPr/>
        </p:nvSpPr>
        <p:spPr>
          <a:xfrm>
            <a:off x="6534591" y="1517280"/>
            <a:ext cx="2493606" cy="2269942"/>
          </a:xfrm>
          <a:prstGeom prst="roundRect">
            <a:avLst>
              <a:gd name="adj" fmla="val 67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5CE0526-82C4-B04D-8AAE-CDE034B06C8C}"/>
              </a:ext>
            </a:extLst>
          </p:cNvPr>
          <p:cNvSpPr txBox="1"/>
          <p:nvPr/>
        </p:nvSpPr>
        <p:spPr>
          <a:xfrm>
            <a:off x="6686061" y="1623455"/>
            <a:ext cx="2034843" cy="410494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wrap="square" rtlCol="0" anchor="ctr" anchorCtr="0">
            <a:normAutofit fontScale="92500" lnSpcReduction="10000"/>
          </a:bodyPr>
          <a:lstStyle/>
          <a:p>
            <a:pPr algn="ctr"/>
            <a: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  <a:t>Web server </a:t>
            </a:r>
            <a:b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elabora richiesta HTTP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D696B5-7D29-9F4F-912A-8612AFC4619B}"/>
              </a:ext>
            </a:extLst>
          </p:cNvPr>
          <p:cNvSpPr txBox="1"/>
          <p:nvPr/>
        </p:nvSpPr>
        <p:spPr>
          <a:xfrm>
            <a:off x="6686061" y="2127288"/>
            <a:ext cx="2034843" cy="410494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Interprete PHP</a:t>
            </a:r>
            <a:r>
              <a:rPr lang="it-IT" sz="1000">
                <a:latin typeface="Arial" panose="020B0604020202020204" pitchFamily="34" charset="0"/>
                <a:cs typeface="Arial" panose="020B0604020202020204" pitchFamily="34" charset="0"/>
              </a:rPr>
              <a:t>, esegue PHP embedded nell'HTM</a:t>
            </a:r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E371F2-F5AD-1D4F-B25E-9E7707CB7B9A}"/>
              </a:ext>
            </a:extLst>
          </p:cNvPr>
          <p:cNvSpPr txBox="1"/>
          <p:nvPr/>
        </p:nvSpPr>
        <p:spPr>
          <a:xfrm>
            <a:off x="6731999" y="2676041"/>
            <a:ext cx="1332897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err="1">
                <a:solidFill>
                  <a:schemeClr val="bg1"/>
                </a:solidFill>
                <a:latin typeface="Ubuntu Mono" panose="020B0509030602030204" pitchFamily="49" charset="0"/>
              </a:rPr>
              <a:t>oneline.php</a:t>
            </a:r>
            <a:endParaRPr lang="it-IT" sz="120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C7B1795C-87FB-5B4D-B1AA-D034E976D5DF}"/>
              </a:ext>
            </a:extLst>
          </p:cNvPr>
          <p:cNvSpPr/>
          <p:nvPr/>
        </p:nvSpPr>
        <p:spPr>
          <a:xfrm>
            <a:off x="7753740" y="3091299"/>
            <a:ext cx="933985" cy="507050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mysql</a:t>
            </a:r>
            <a:endParaRPr lang="it-IT" sz="14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D778D37-62EB-724D-9B76-DD0EBD4A54C7}"/>
              </a:ext>
            </a:extLst>
          </p:cNvPr>
          <p:cNvSpPr/>
          <p:nvPr/>
        </p:nvSpPr>
        <p:spPr>
          <a:xfrm>
            <a:off x="2182304" y="2977324"/>
            <a:ext cx="19277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90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900">
                <a:highlight>
                  <a:srgbClr val="E4EDF2"/>
                </a:highlight>
                <a:latin typeface="Ubuntu Mono" panose="020B0509030602030204" pitchFamily="49" charset="0"/>
              </a:rPr>
              <a:t>Today is Friday</a:t>
            </a:r>
            <a:r>
              <a:rPr lang="it-IT" sz="90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...</a:t>
            </a:r>
            <a:endParaRPr lang="it-IT" sz="9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C901849-B268-F344-8B5E-5ABF5F23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67" y="2364017"/>
            <a:ext cx="863600" cy="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676887"/>
          </a:xfrm>
        </p:spPr>
        <p:txBody>
          <a:bodyPr>
            <a:normAutofit fontScale="90000"/>
          </a:bodyPr>
          <a:lstStyle/>
          <a:p>
            <a:r>
              <a:rPr lang="it-IT" b="0"/>
              <a:t>PHP: interazioni </a:t>
            </a:r>
            <a:r>
              <a:rPr lang="it-IT" b="0" err="1"/>
              <a:t>client-server</a:t>
            </a:r>
            <a:r>
              <a:rPr lang="it-IT" b="0"/>
              <a:t> /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04248A-97EE-2E4E-9CFD-0A57F83C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558" y="893252"/>
            <a:ext cx="8834245" cy="53809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/>
              <a:t>Interazioni tra client e server con PHP in dettaglio (</a:t>
            </a:r>
            <a:r>
              <a:rPr lang="it-IT" u="sng" dirty="0"/>
              <a:t>seguire numerazione</a:t>
            </a:r>
            <a:r>
              <a:rPr lang="it-IT" dirty="0"/>
              <a:t>):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11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B3060D4-34FE-F642-AD74-56FD38AFF654}"/>
              </a:ext>
            </a:extLst>
          </p:cNvPr>
          <p:cNvSpPr/>
          <p:nvPr/>
        </p:nvSpPr>
        <p:spPr>
          <a:xfrm>
            <a:off x="1699325" y="1472752"/>
            <a:ext cx="2056495" cy="9224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r>
              <a:rPr lang="it-IT"/>
              <a:t>Browser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798552C-65B8-D145-A084-13DE5F1E8C97}"/>
              </a:ext>
            </a:extLst>
          </p:cNvPr>
          <p:cNvSpPr/>
          <p:nvPr/>
        </p:nvSpPr>
        <p:spPr>
          <a:xfrm>
            <a:off x="1699325" y="3659462"/>
            <a:ext cx="2056495" cy="999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Web server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F2545A-5EFB-044E-A203-04C87F5E6644}"/>
              </a:ext>
            </a:extLst>
          </p:cNvPr>
          <p:cNvSpPr/>
          <p:nvPr/>
        </p:nvSpPr>
        <p:spPr>
          <a:xfrm>
            <a:off x="6634118" y="3659461"/>
            <a:ext cx="2056495" cy="9994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PHP </a:t>
            </a:r>
            <a:r>
              <a:rPr lang="it-IT" err="1"/>
              <a:t>engine</a:t>
            </a:r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EE60CF0-AC99-8549-8F67-0890D6C6AACE}"/>
              </a:ext>
            </a:extLst>
          </p:cNvPr>
          <p:cNvCxnSpPr>
            <a:cxnSpLocks/>
          </p:cNvCxnSpPr>
          <p:nvPr/>
        </p:nvCxnSpPr>
        <p:spPr>
          <a:xfrm>
            <a:off x="2168663" y="2395244"/>
            <a:ext cx="0" cy="126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CBDB0-61D5-3A46-A314-B36B165F70E5}"/>
              </a:ext>
            </a:extLst>
          </p:cNvPr>
          <p:cNvSpPr txBox="1"/>
          <p:nvPr/>
        </p:nvSpPr>
        <p:spPr>
          <a:xfrm>
            <a:off x="315504" y="2793568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latin typeface="Ubuntu Mono" panose="020B0509030602030204" pitchFamily="49" charset="0"/>
              </a:rPr>
              <a:t>1: </a:t>
            </a:r>
            <a:r>
              <a:rPr lang="it-IT" sz="1400">
                <a:highlight>
                  <a:srgbClr val="E4EDF2"/>
                </a:highlight>
                <a:latin typeface="Ubuntu Mono" panose="020B0509030602030204" pitchFamily="49" charset="0"/>
              </a:rPr>
              <a:t>GET /</a:t>
            </a:r>
            <a:r>
              <a:rPr lang="it-IT" sz="1400" err="1">
                <a:highlight>
                  <a:srgbClr val="E4EDF2"/>
                </a:highlight>
                <a:latin typeface="Ubuntu Mono" panose="020B0509030602030204" pitchFamily="49" charset="0"/>
              </a:rPr>
              <a:t>oneline.php</a:t>
            </a:r>
            <a:endParaRPr lang="it-IT" sz="140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0F71868-8710-1C42-AC97-A34DD0B527D2}"/>
              </a:ext>
            </a:extLst>
          </p:cNvPr>
          <p:cNvCxnSpPr>
            <a:cxnSpLocks/>
          </p:cNvCxnSpPr>
          <p:nvPr/>
        </p:nvCxnSpPr>
        <p:spPr>
          <a:xfrm flipH="1" flipV="1">
            <a:off x="3755820" y="3893626"/>
            <a:ext cx="2878298" cy="1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7DA50A-D7A6-B64B-8F15-7126231B4C0A}"/>
              </a:ext>
            </a:extLst>
          </p:cNvPr>
          <p:cNvSpPr txBox="1"/>
          <p:nvPr/>
        </p:nvSpPr>
        <p:spPr>
          <a:xfrm>
            <a:off x="1965952" y="6171582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File </a:t>
            </a:r>
            <a:r>
              <a:rPr lang="it-IT" sz="1400" i="1" err="1"/>
              <a:t>oneline.php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93529EB-2D2D-E841-86BA-1D48A124E6BC}"/>
              </a:ext>
            </a:extLst>
          </p:cNvPr>
          <p:cNvSpPr txBox="1"/>
          <p:nvPr/>
        </p:nvSpPr>
        <p:spPr>
          <a:xfrm>
            <a:off x="431161" y="5917888"/>
            <a:ext cx="472346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200">
                <a:latin typeface="Ubuntu Mono" panose="020B0509030602030204" pitchFamily="49" charset="0"/>
              </a:rPr>
              <a:t>Today is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20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200">
                <a:solidFill>
                  <a:srgbClr val="0000CD"/>
                </a:solidFill>
                <a:latin typeface="Ubuntu Mono" panose="020B0509030602030204" pitchFamily="49" charset="0"/>
              </a:rPr>
              <a:t>date("l")</a:t>
            </a:r>
            <a:r>
              <a:rPr lang="en" sz="12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200">
              <a:latin typeface="Ubuntu Mono" panose="020B0509030602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A5A839E-9483-FB4E-836B-24DEBA4C4D6E}"/>
              </a:ext>
            </a:extLst>
          </p:cNvPr>
          <p:cNvSpPr txBox="1"/>
          <p:nvPr/>
        </p:nvSpPr>
        <p:spPr>
          <a:xfrm>
            <a:off x="4682891" y="4114882"/>
            <a:ext cx="17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400" dirty="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date("l")</a:t>
            </a:r>
            <a:r>
              <a:rPr lang="en" sz="1400" dirty="0">
                <a:solidFill>
                  <a:srgbClr val="00000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;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71008BE-42E6-E646-B3DB-072EE67CDF5D}"/>
              </a:ext>
            </a:extLst>
          </p:cNvPr>
          <p:cNvCxnSpPr>
            <a:cxnSpLocks/>
          </p:cNvCxnSpPr>
          <p:nvPr/>
        </p:nvCxnSpPr>
        <p:spPr>
          <a:xfrm flipV="1">
            <a:off x="3755820" y="4410950"/>
            <a:ext cx="2878298" cy="1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A4A5F5A-B252-ED4E-8062-24E7DFF051AB}"/>
              </a:ext>
            </a:extLst>
          </p:cNvPr>
          <p:cNvCxnSpPr>
            <a:cxnSpLocks/>
          </p:cNvCxnSpPr>
          <p:nvPr/>
        </p:nvCxnSpPr>
        <p:spPr>
          <a:xfrm>
            <a:off x="2168663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7A8907-5A7A-7D41-90FD-D47A73B47A77}"/>
              </a:ext>
            </a:extLst>
          </p:cNvPr>
          <p:cNvCxnSpPr>
            <a:cxnSpLocks/>
          </p:cNvCxnSpPr>
          <p:nvPr/>
        </p:nvCxnSpPr>
        <p:spPr>
          <a:xfrm flipV="1">
            <a:off x="3197472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D8B3B37-3077-7347-81FB-0856F8770766}"/>
              </a:ext>
            </a:extLst>
          </p:cNvPr>
          <p:cNvSpPr txBox="1"/>
          <p:nvPr/>
        </p:nvSpPr>
        <p:spPr>
          <a:xfrm>
            <a:off x="946055" y="4806605"/>
            <a:ext cx="1280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/>
            <a:r>
              <a:rPr lang="it-IT" sz="1600">
                <a:latin typeface="Ubuntu Mono" panose="020B0509030602030204" pitchFamily="49" charset="0"/>
              </a:rPr>
              <a:t>2:	</a:t>
            </a:r>
            <a:r>
              <a:rPr lang="it-IT" sz="1600">
                <a:latin typeface="+mj-lt"/>
              </a:rPr>
              <a:t>apre il file </a:t>
            </a:r>
            <a:br>
              <a:rPr lang="it-IT" sz="1600">
                <a:latin typeface="+mj-lt"/>
              </a:rPr>
            </a:br>
            <a:r>
              <a:rPr lang="it-IT" sz="1600">
                <a:latin typeface="+mj-lt"/>
              </a:rPr>
              <a:t>richiesto</a:t>
            </a: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A1B14809-EE8D-E240-8582-9CF3996F50E9}"/>
              </a:ext>
            </a:extLst>
          </p:cNvPr>
          <p:cNvCxnSpPr>
            <a:cxnSpLocks/>
          </p:cNvCxnSpPr>
          <p:nvPr/>
        </p:nvCxnSpPr>
        <p:spPr>
          <a:xfrm flipV="1">
            <a:off x="3197472" y="2370527"/>
            <a:ext cx="0" cy="1288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AB40359-F213-1C45-A8CA-91D0C464B327}"/>
              </a:ext>
            </a:extLst>
          </p:cNvPr>
          <p:cNvSpPr txBox="1"/>
          <p:nvPr/>
        </p:nvSpPr>
        <p:spPr>
          <a:xfrm>
            <a:off x="2884312" y="5365026"/>
            <a:ext cx="19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/>
            <a:r>
              <a:rPr lang="it-IT" sz="1600">
                <a:latin typeface="Ubuntu Mono" panose="020B0509030602030204" pitchFamily="49" charset="0"/>
              </a:rPr>
              <a:t>3:	</a:t>
            </a:r>
            <a:r>
              <a:rPr lang="it-IT" sz="1600">
                <a:latin typeface="+mj-lt"/>
              </a:rPr>
              <a:t>OS restituisce il </a:t>
            </a:r>
            <a:br>
              <a:rPr lang="it-IT" sz="1600">
                <a:latin typeface="+mj-lt"/>
              </a:rPr>
            </a:br>
            <a:r>
              <a:rPr lang="it-IT" sz="1600">
                <a:latin typeface="+mj-lt"/>
              </a:rPr>
              <a:t>contenuto del file</a:t>
            </a:r>
          </a:p>
        </p:txBody>
      </p:sp>
      <p:sp>
        <p:nvSpPr>
          <p:cNvPr id="14" name="CasellaDiTesto 37">
            <a:extLst>
              <a:ext uri="{FF2B5EF4-FFF2-40B4-BE49-F238E27FC236}">
                <a16:creationId xmlns:a16="http://schemas.microsoft.com/office/drawing/2014/main" id="{D901A928-7267-2253-38E3-C2875D2DCFBB}"/>
              </a:ext>
            </a:extLst>
          </p:cNvPr>
          <p:cNvSpPr txBox="1"/>
          <p:nvPr/>
        </p:nvSpPr>
        <p:spPr>
          <a:xfrm>
            <a:off x="3682511" y="4419042"/>
            <a:ext cx="239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it-IT" sz="1600" dirty="0">
                <a:latin typeface="Ubuntu Mono" panose="020B0509030602030204" pitchFamily="49" charset="0"/>
              </a:rPr>
              <a:t>4:	</a:t>
            </a:r>
            <a:r>
              <a:rPr lang="it-IT" sz="1600" dirty="0">
                <a:latin typeface="+mj-lt"/>
              </a:rPr>
              <a:t>Web server invia all’ </a:t>
            </a:r>
            <a:r>
              <a:rPr lang="it-IT" sz="1600" dirty="0" err="1">
                <a:latin typeface="+mj-lt"/>
              </a:rPr>
              <a:t>engine</a:t>
            </a:r>
            <a:r>
              <a:rPr lang="it-IT" sz="1600" dirty="0">
                <a:latin typeface="+mj-lt"/>
              </a:rPr>
              <a:t> lo script PHP da eseguire (interpretare)</a:t>
            </a:r>
          </a:p>
        </p:txBody>
      </p:sp>
    </p:spTree>
    <p:extLst>
      <p:ext uri="{BB962C8B-B14F-4D97-AF65-F5344CB8AC3E}">
        <p14:creationId xmlns:p14="http://schemas.microsoft.com/office/powerpoint/2010/main" val="337167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36911"/>
          </a:xfrm>
        </p:spPr>
        <p:txBody>
          <a:bodyPr>
            <a:normAutofit fontScale="90000"/>
          </a:bodyPr>
          <a:lstStyle/>
          <a:p>
            <a:r>
              <a:rPr lang="it-IT" b="0"/>
              <a:t>PHP: interazioni </a:t>
            </a:r>
            <a:r>
              <a:rPr lang="it-IT" b="0" err="1"/>
              <a:t>client-server</a:t>
            </a:r>
            <a:r>
              <a:rPr lang="it-IT" b="0"/>
              <a:t> / 2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12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B3060D4-34FE-F642-AD74-56FD38AFF654}"/>
              </a:ext>
            </a:extLst>
          </p:cNvPr>
          <p:cNvSpPr/>
          <p:nvPr/>
        </p:nvSpPr>
        <p:spPr>
          <a:xfrm>
            <a:off x="1699325" y="1472752"/>
            <a:ext cx="2056495" cy="9224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/>
              <a:t>Browser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798552C-65B8-D145-A084-13DE5F1E8C97}"/>
              </a:ext>
            </a:extLst>
          </p:cNvPr>
          <p:cNvSpPr/>
          <p:nvPr/>
        </p:nvSpPr>
        <p:spPr>
          <a:xfrm>
            <a:off x="1699325" y="3659462"/>
            <a:ext cx="2056495" cy="999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Web server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F2545A-5EFB-044E-A203-04C87F5E6644}"/>
              </a:ext>
            </a:extLst>
          </p:cNvPr>
          <p:cNvSpPr/>
          <p:nvPr/>
        </p:nvSpPr>
        <p:spPr>
          <a:xfrm>
            <a:off x="6634118" y="3659461"/>
            <a:ext cx="2056495" cy="9994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PHP </a:t>
            </a:r>
            <a:r>
              <a:rPr lang="it-IT" err="1"/>
              <a:t>engine</a:t>
            </a:r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EE60CF0-AC99-8549-8F67-0890D6C6AACE}"/>
              </a:ext>
            </a:extLst>
          </p:cNvPr>
          <p:cNvCxnSpPr>
            <a:cxnSpLocks/>
          </p:cNvCxnSpPr>
          <p:nvPr/>
        </p:nvCxnSpPr>
        <p:spPr>
          <a:xfrm>
            <a:off x="2168663" y="2395244"/>
            <a:ext cx="0" cy="126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0F71868-8710-1C42-AC97-A34DD0B527D2}"/>
              </a:ext>
            </a:extLst>
          </p:cNvPr>
          <p:cNvCxnSpPr>
            <a:cxnSpLocks/>
          </p:cNvCxnSpPr>
          <p:nvPr/>
        </p:nvCxnSpPr>
        <p:spPr>
          <a:xfrm flipH="1" flipV="1">
            <a:off x="3755820" y="3893626"/>
            <a:ext cx="2878298" cy="1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7DA50A-D7A6-B64B-8F15-7126231B4C0A}"/>
              </a:ext>
            </a:extLst>
          </p:cNvPr>
          <p:cNvSpPr txBox="1"/>
          <p:nvPr/>
        </p:nvSpPr>
        <p:spPr>
          <a:xfrm>
            <a:off x="1965952" y="6171582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File </a:t>
            </a:r>
            <a:r>
              <a:rPr lang="it-IT" sz="1400" i="1" err="1"/>
              <a:t>oneline.php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93529EB-2D2D-E841-86BA-1D48A124E6BC}"/>
              </a:ext>
            </a:extLst>
          </p:cNvPr>
          <p:cNvSpPr txBox="1"/>
          <p:nvPr/>
        </p:nvSpPr>
        <p:spPr>
          <a:xfrm>
            <a:off x="431161" y="5917888"/>
            <a:ext cx="472346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200">
                <a:latin typeface="Ubuntu Mono" panose="020B0509030602030204" pitchFamily="49" charset="0"/>
              </a:rPr>
              <a:t>Today is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20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200">
                <a:solidFill>
                  <a:srgbClr val="0000CD"/>
                </a:solidFill>
                <a:latin typeface="Ubuntu Mono" panose="020B0509030602030204" pitchFamily="49" charset="0"/>
              </a:rPr>
              <a:t>date("l")</a:t>
            </a:r>
            <a:r>
              <a:rPr lang="en" sz="12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200">
              <a:latin typeface="Ubuntu Mono" panose="020B0509030602030204" pitchFamily="49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71008BE-42E6-E646-B3DB-072EE67CDF5D}"/>
              </a:ext>
            </a:extLst>
          </p:cNvPr>
          <p:cNvCxnSpPr>
            <a:cxnSpLocks/>
          </p:cNvCxnSpPr>
          <p:nvPr/>
        </p:nvCxnSpPr>
        <p:spPr>
          <a:xfrm flipV="1">
            <a:off x="3755820" y="4410950"/>
            <a:ext cx="2878298" cy="1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A4A5F5A-B252-ED4E-8062-24E7DFF051AB}"/>
              </a:ext>
            </a:extLst>
          </p:cNvPr>
          <p:cNvCxnSpPr>
            <a:cxnSpLocks/>
          </p:cNvCxnSpPr>
          <p:nvPr/>
        </p:nvCxnSpPr>
        <p:spPr>
          <a:xfrm>
            <a:off x="2168663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7A8907-5A7A-7D41-90FD-D47A73B47A77}"/>
              </a:ext>
            </a:extLst>
          </p:cNvPr>
          <p:cNvCxnSpPr>
            <a:cxnSpLocks/>
          </p:cNvCxnSpPr>
          <p:nvPr/>
        </p:nvCxnSpPr>
        <p:spPr>
          <a:xfrm flipV="1">
            <a:off x="3197472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A1B14809-EE8D-E240-8582-9CF3996F50E9}"/>
              </a:ext>
            </a:extLst>
          </p:cNvPr>
          <p:cNvCxnSpPr>
            <a:cxnSpLocks/>
          </p:cNvCxnSpPr>
          <p:nvPr/>
        </p:nvCxnSpPr>
        <p:spPr>
          <a:xfrm flipV="1">
            <a:off x="3197472" y="2370527"/>
            <a:ext cx="0" cy="1288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AEAA6D6-8784-B844-9FEE-1E3CA8E439B3}"/>
              </a:ext>
            </a:extLst>
          </p:cNvPr>
          <p:cNvSpPr txBox="1"/>
          <p:nvPr/>
        </p:nvSpPr>
        <p:spPr>
          <a:xfrm>
            <a:off x="2096393" y="1921826"/>
            <a:ext cx="1262357" cy="348566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</p:spPr>
        <p:txBody>
          <a:bodyPr wrap="square" rtlCol="0">
            <a:noAutofit/>
          </a:bodyPr>
          <a:lstStyle/>
          <a:p>
            <a:pPr marL="225425" indent="-225425" algn="ctr"/>
            <a:r>
              <a:rPr lang="it-IT" sz="1200"/>
              <a:t>Today is Friday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FB8816D-E480-A344-BC56-E836BF4AD5A8}"/>
              </a:ext>
            </a:extLst>
          </p:cNvPr>
          <p:cNvSpPr txBox="1">
            <a:spLocks/>
          </p:cNvSpPr>
          <p:nvPr/>
        </p:nvSpPr>
        <p:spPr>
          <a:xfrm>
            <a:off x="204558" y="816252"/>
            <a:ext cx="8834245" cy="5380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dirty="0"/>
              <a:t>Interazioni tra client e server in dettaglio (seguire numerazione):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4052938-F145-CC48-9C12-C0B71F17A408}"/>
              </a:ext>
            </a:extLst>
          </p:cNvPr>
          <p:cNvSpPr txBox="1"/>
          <p:nvPr/>
        </p:nvSpPr>
        <p:spPr>
          <a:xfrm>
            <a:off x="5323021" y="3575387"/>
            <a:ext cx="90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highlight>
                  <a:srgbClr val="E4EDF2"/>
                </a:highlight>
                <a:latin typeface="Ubuntu Mono" panose="020B0509030602030204" pitchFamily="49" charset="0"/>
              </a:rPr>
              <a:t>Friday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93027BE-0521-3C43-8151-AD138A08C216}"/>
              </a:ext>
            </a:extLst>
          </p:cNvPr>
          <p:cNvSpPr txBox="1"/>
          <p:nvPr/>
        </p:nvSpPr>
        <p:spPr>
          <a:xfrm>
            <a:off x="5931868" y="3363434"/>
            <a:ext cx="289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it-IT" sz="1600">
                <a:latin typeface="Ubuntu Mono" panose="020B0509030602030204" pitchFamily="49" charset="0"/>
              </a:rPr>
              <a:t>5:	</a:t>
            </a:r>
            <a:r>
              <a:rPr lang="it-IT" sz="1500"/>
              <a:t>output dal codice PHP eseguito</a:t>
            </a:r>
            <a:r>
              <a:rPr lang="it-IT" sz="1500">
                <a:latin typeface="+mj-lt"/>
              </a:rPr>
              <a:t> 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93E14BD-E1B1-9E49-BF1F-D2050D69AF32}"/>
              </a:ext>
            </a:extLst>
          </p:cNvPr>
          <p:cNvSpPr txBox="1"/>
          <p:nvPr/>
        </p:nvSpPr>
        <p:spPr>
          <a:xfrm>
            <a:off x="3158915" y="2458215"/>
            <a:ext cx="465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1400" dirty="0">
                <a:highlight>
                  <a:srgbClr val="E4EDF2"/>
                </a:highlight>
                <a:latin typeface="Ubuntu Mono" panose="020B0509030602030204" pitchFamily="49" charset="0"/>
              </a:rPr>
              <a:t>Today is Friday</a:t>
            </a:r>
            <a:r>
              <a:rPr lang="en" sz="14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&lt;/body&gt;&lt;/html&gt;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0DCF17B-20C6-8540-ABFE-EF2B18F87F54}"/>
              </a:ext>
            </a:extLst>
          </p:cNvPr>
          <p:cNvSpPr txBox="1"/>
          <p:nvPr/>
        </p:nvSpPr>
        <p:spPr>
          <a:xfrm>
            <a:off x="2891596" y="2792108"/>
            <a:ext cx="31339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it-IT" sz="1500" dirty="0">
                <a:latin typeface="Ubuntu Mono" panose="020B0509030602030204" pitchFamily="49" charset="0"/>
              </a:rPr>
              <a:t>6:	</a:t>
            </a:r>
            <a:r>
              <a:rPr lang="it-IT" sz="1400" dirty="0">
                <a:latin typeface="Ubuntu Mono" panose="020B0509030602030204" pitchFamily="49" charset="0"/>
              </a:rPr>
              <a:t>d</a:t>
            </a:r>
            <a:r>
              <a:rPr lang="it-IT" sz="1400" dirty="0"/>
              <a:t>el file richiesto, Web Server invia HTML (inalterato) +  output da script PHP al posto dello script stesso</a:t>
            </a:r>
            <a:endParaRPr lang="it-IT" sz="1400" dirty="0">
              <a:latin typeface="+mj-lt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2C64963-2803-0C42-9988-229552C2A055}"/>
              </a:ext>
            </a:extLst>
          </p:cNvPr>
          <p:cNvSpPr txBox="1"/>
          <p:nvPr/>
        </p:nvSpPr>
        <p:spPr>
          <a:xfrm>
            <a:off x="4682891" y="4114882"/>
            <a:ext cx="17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40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date("l")</a:t>
            </a:r>
            <a:r>
              <a:rPr lang="en" sz="1400">
                <a:solidFill>
                  <a:srgbClr val="00000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;</a:t>
            </a:r>
            <a:endParaRPr lang="it-IT" sz="140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sp>
        <p:nvSpPr>
          <p:cNvPr id="3" name="CasellaDiTesto 37">
            <a:extLst>
              <a:ext uri="{FF2B5EF4-FFF2-40B4-BE49-F238E27FC236}">
                <a16:creationId xmlns:a16="http://schemas.microsoft.com/office/drawing/2014/main" id="{DD985405-8CD4-9972-BFF6-FF5DC8E6665A}"/>
              </a:ext>
            </a:extLst>
          </p:cNvPr>
          <p:cNvSpPr txBox="1"/>
          <p:nvPr/>
        </p:nvSpPr>
        <p:spPr>
          <a:xfrm>
            <a:off x="3682511" y="4419042"/>
            <a:ext cx="239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it-IT" sz="1600" dirty="0">
                <a:latin typeface="Ubuntu Mono" panose="020B0509030602030204" pitchFamily="49" charset="0"/>
              </a:rPr>
              <a:t>4:	</a:t>
            </a:r>
            <a:r>
              <a:rPr lang="it-IT" sz="1600" dirty="0">
                <a:latin typeface="+mj-lt"/>
              </a:rPr>
              <a:t>Web server invia all’ </a:t>
            </a:r>
            <a:r>
              <a:rPr lang="it-IT" sz="1600" dirty="0" err="1">
                <a:latin typeface="+mj-lt"/>
              </a:rPr>
              <a:t>engine</a:t>
            </a:r>
            <a:r>
              <a:rPr lang="it-IT" sz="1600" dirty="0">
                <a:latin typeface="+mj-lt"/>
              </a:rPr>
              <a:t> lo script PHP da eseguire (interpretare)</a:t>
            </a:r>
          </a:p>
        </p:txBody>
      </p:sp>
    </p:spTree>
    <p:extLst>
      <p:ext uri="{BB962C8B-B14F-4D97-AF65-F5344CB8AC3E}">
        <p14:creationId xmlns:p14="http://schemas.microsoft.com/office/powerpoint/2010/main" val="331662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12413"/>
          </a:xfrm>
        </p:spPr>
        <p:txBody>
          <a:bodyPr>
            <a:normAutofit fontScale="90000"/>
          </a:bodyPr>
          <a:lstStyle/>
          <a:p>
            <a:r>
              <a:rPr lang="it-IT" b="0"/>
              <a:t>PHP: interazioni </a:t>
            </a:r>
            <a:r>
              <a:rPr lang="it-IT" b="0" err="1"/>
              <a:t>client-server</a:t>
            </a:r>
            <a:r>
              <a:rPr lang="it-IT" b="0"/>
              <a:t> (tutte)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13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B3060D4-34FE-F642-AD74-56FD38AFF654}"/>
              </a:ext>
            </a:extLst>
          </p:cNvPr>
          <p:cNvSpPr/>
          <p:nvPr/>
        </p:nvSpPr>
        <p:spPr>
          <a:xfrm>
            <a:off x="1699325" y="1472752"/>
            <a:ext cx="2056495" cy="9224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/>
              <a:t>Browser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798552C-65B8-D145-A084-13DE5F1E8C97}"/>
              </a:ext>
            </a:extLst>
          </p:cNvPr>
          <p:cNvSpPr/>
          <p:nvPr/>
        </p:nvSpPr>
        <p:spPr>
          <a:xfrm>
            <a:off x="1699325" y="3659462"/>
            <a:ext cx="2056495" cy="999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Web server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F2545A-5EFB-044E-A203-04C87F5E6644}"/>
              </a:ext>
            </a:extLst>
          </p:cNvPr>
          <p:cNvSpPr/>
          <p:nvPr/>
        </p:nvSpPr>
        <p:spPr>
          <a:xfrm>
            <a:off x="6634118" y="3659461"/>
            <a:ext cx="2056495" cy="9994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PHP </a:t>
            </a:r>
            <a:r>
              <a:rPr lang="it-IT" err="1"/>
              <a:t>engine</a:t>
            </a:r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EE60CF0-AC99-8549-8F67-0890D6C6AACE}"/>
              </a:ext>
            </a:extLst>
          </p:cNvPr>
          <p:cNvCxnSpPr>
            <a:cxnSpLocks/>
          </p:cNvCxnSpPr>
          <p:nvPr/>
        </p:nvCxnSpPr>
        <p:spPr>
          <a:xfrm>
            <a:off x="2168663" y="2395244"/>
            <a:ext cx="0" cy="126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0F71868-8710-1C42-AC97-A34DD0B527D2}"/>
              </a:ext>
            </a:extLst>
          </p:cNvPr>
          <p:cNvCxnSpPr>
            <a:cxnSpLocks/>
          </p:cNvCxnSpPr>
          <p:nvPr/>
        </p:nvCxnSpPr>
        <p:spPr>
          <a:xfrm flipH="1" flipV="1">
            <a:off x="3755820" y="3893626"/>
            <a:ext cx="2878298" cy="1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7DA50A-D7A6-B64B-8F15-7126231B4C0A}"/>
              </a:ext>
            </a:extLst>
          </p:cNvPr>
          <p:cNvSpPr txBox="1"/>
          <p:nvPr/>
        </p:nvSpPr>
        <p:spPr>
          <a:xfrm>
            <a:off x="1965952" y="6171582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/>
              <a:t>File </a:t>
            </a:r>
            <a:r>
              <a:rPr lang="it-IT" sz="1400" i="1" err="1"/>
              <a:t>oneline.php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93529EB-2D2D-E841-86BA-1D48A124E6BC}"/>
              </a:ext>
            </a:extLst>
          </p:cNvPr>
          <p:cNvSpPr txBox="1"/>
          <p:nvPr/>
        </p:nvSpPr>
        <p:spPr>
          <a:xfrm>
            <a:off x="431161" y="5917888"/>
            <a:ext cx="472346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200">
                <a:latin typeface="Ubuntu Mono" panose="020B0509030602030204" pitchFamily="49" charset="0"/>
              </a:rPr>
              <a:t>Today is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20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200">
                <a:solidFill>
                  <a:srgbClr val="0000CD"/>
                </a:solidFill>
                <a:latin typeface="Ubuntu Mono" panose="020B0509030602030204" pitchFamily="49" charset="0"/>
              </a:rPr>
              <a:t>date("l")</a:t>
            </a:r>
            <a:r>
              <a:rPr lang="en" sz="12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200">
              <a:latin typeface="Ubuntu Mono" panose="020B0509030602030204" pitchFamily="49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71008BE-42E6-E646-B3DB-072EE67CDF5D}"/>
              </a:ext>
            </a:extLst>
          </p:cNvPr>
          <p:cNvCxnSpPr>
            <a:cxnSpLocks/>
          </p:cNvCxnSpPr>
          <p:nvPr/>
        </p:nvCxnSpPr>
        <p:spPr>
          <a:xfrm flipV="1">
            <a:off x="3755820" y="4410950"/>
            <a:ext cx="2878298" cy="1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23BAF7-0D05-1642-9749-9695556B6E72}"/>
              </a:ext>
            </a:extLst>
          </p:cNvPr>
          <p:cNvSpPr txBox="1"/>
          <p:nvPr/>
        </p:nvSpPr>
        <p:spPr>
          <a:xfrm>
            <a:off x="3778984" y="3870272"/>
            <a:ext cx="90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highlight>
                  <a:srgbClr val="E4EDF2"/>
                </a:highlight>
                <a:latin typeface="Ubuntu Mono" panose="020B0509030602030204" pitchFamily="49" charset="0"/>
              </a:rPr>
              <a:t>Friday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A4A5F5A-B252-ED4E-8062-24E7DFF051AB}"/>
              </a:ext>
            </a:extLst>
          </p:cNvPr>
          <p:cNvCxnSpPr>
            <a:cxnSpLocks/>
          </p:cNvCxnSpPr>
          <p:nvPr/>
        </p:nvCxnSpPr>
        <p:spPr>
          <a:xfrm>
            <a:off x="2168663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7A8907-5A7A-7D41-90FD-D47A73B47A77}"/>
              </a:ext>
            </a:extLst>
          </p:cNvPr>
          <p:cNvCxnSpPr>
            <a:cxnSpLocks/>
          </p:cNvCxnSpPr>
          <p:nvPr/>
        </p:nvCxnSpPr>
        <p:spPr>
          <a:xfrm flipV="1">
            <a:off x="3197472" y="4658948"/>
            <a:ext cx="0" cy="1258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A1B14809-EE8D-E240-8582-9CF3996F50E9}"/>
              </a:ext>
            </a:extLst>
          </p:cNvPr>
          <p:cNvCxnSpPr>
            <a:cxnSpLocks/>
          </p:cNvCxnSpPr>
          <p:nvPr/>
        </p:nvCxnSpPr>
        <p:spPr>
          <a:xfrm flipV="1">
            <a:off x="3197472" y="2370527"/>
            <a:ext cx="0" cy="1288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AEAA6D6-8784-B844-9FEE-1E3CA8E439B3}"/>
              </a:ext>
            </a:extLst>
          </p:cNvPr>
          <p:cNvSpPr txBox="1"/>
          <p:nvPr/>
        </p:nvSpPr>
        <p:spPr>
          <a:xfrm>
            <a:off x="2096393" y="1921826"/>
            <a:ext cx="1262357" cy="348566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</p:spPr>
        <p:txBody>
          <a:bodyPr wrap="square" rtlCol="0">
            <a:noAutofit/>
          </a:bodyPr>
          <a:lstStyle/>
          <a:p>
            <a:pPr marL="225425" indent="-225425" algn="ctr"/>
            <a:r>
              <a:rPr lang="it-IT" sz="1200"/>
              <a:t>Today is Friday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EFF9E66A-141E-504F-B75F-E951F4C3A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558" y="893252"/>
            <a:ext cx="8834245" cy="53809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/>
              <a:t>Interazioni tra client e server con PHP in dettaglio (seguire numerazione):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73DDA5A-13FC-6742-9605-D4B5416C5B35}"/>
              </a:ext>
            </a:extLst>
          </p:cNvPr>
          <p:cNvSpPr txBox="1"/>
          <p:nvPr/>
        </p:nvSpPr>
        <p:spPr>
          <a:xfrm>
            <a:off x="315504" y="2793568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latin typeface="Ubuntu Mono" panose="020B0509030602030204" pitchFamily="49" charset="0"/>
              </a:rPr>
              <a:t>1: </a:t>
            </a:r>
            <a:r>
              <a:rPr lang="it-IT" sz="1400">
                <a:highlight>
                  <a:srgbClr val="E4EDF2"/>
                </a:highlight>
                <a:latin typeface="Ubuntu Mono" panose="020B0509030602030204" pitchFamily="49" charset="0"/>
              </a:rPr>
              <a:t>GET /</a:t>
            </a:r>
            <a:r>
              <a:rPr lang="it-IT" sz="1400" err="1">
                <a:highlight>
                  <a:srgbClr val="E4EDF2"/>
                </a:highlight>
                <a:latin typeface="Ubuntu Mono" panose="020B0509030602030204" pitchFamily="49" charset="0"/>
              </a:rPr>
              <a:t>oneline.php</a:t>
            </a:r>
            <a:endParaRPr lang="it-IT" sz="140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132649B-7D66-0E42-A689-25B8E4440690}"/>
              </a:ext>
            </a:extLst>
          </p:cNvPr>
          <p:cNvSpPr txBox="1"/>
          <p:nvPr/>
        </p:nvSpPr>
        <p:spPr>
          <a:xfrm>
            <a:off x="2884312" y="5365026"/>
            <a:ext cx="19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/>
            <a:r>
              <a:rPr lang="it-IT" sz="1600">
                <a:latin typeface="Ubuntu Mono" panose="020B0509030602030204" pitchFamily="49" charset="0"/>
              </a:rPr>
              <a:t>3:	</a:t>
            </a:r>
            <a:r>
              <a:rPr lang="it-IT" sz="1600">
                <a:latin typeface="+mj-lt"/>
              </a:rPr>
              <a:t>OS restituisce il </a:t>
            </a:r>
            <a:br>
              <a:rPr lang="it-IT" sz="1600">
                <a:latin typeface="+mj-lt"/>
              </a:rPr>
            </a:br>
            <a:r>
              <a:rPr lang="it-IT" sz="1600">
                <a:latin typeface="+mj-lt"/>
              </a:rPr>
              <a:t>contenuto del file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FAB43EA-728F-A94D-8C8C-D4D8AC8FDB27}"/>
              </a:ext>
            </a:extLst>
          </p:cNvPr>
          <p:cNvSpPr txBox="1"/>
          <p:nvPr/>
        </p:nvSpPr>
        <p:spPr>
          <a:xfrm>
            <a:off x="946055" y="4806605"/>
            <a:ext cx="1280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425" indent="-225425"/>
            <a:r>
              <a:rPr lang="it-IT" sz="1600">
                <a:latin typeface="Ubuntu Mono" panose="020B0509030602030204" pitchFamily="49" charset="0"/>
              </a:rPr>
              <a:t>2:	</a:t>
            </a:r>
            <a:r>
              <a:rPr lang="it-IT" sz="1600">
                <a:latin typeface="+mj-lt"/>
              </a:rPr>
              <a:t>apre il file </a:t>
            </a:r>
            <a:br>
              <a:rPr lang="it-IT" sz="1600">
                <a:latin typeface="+mj-lt"/>
              </a:rPr>
            </a:br>
            <a:r>
              <a:rPr lang="it-IT" sz="1600">
                <a:latin typeface="+mj-lt"/>
              </a:rPr>
              <a:t>richiesto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17251C3-31A6-9249-9369-627340CCDA65}"/>
              </a:ext>
            </a:extLst>
          </p:cNvPr>
          <p:cNvSpPr txBox="1"/>
          <p:nvPr/>
        </p:nvSpPr>
        <p:spPr>
          <a:xfrm>
            <a:off x="3682511" y="4419042"/>
            <a:ext cx="2393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it-IT" sz="1600" dirty="0">
                <a:latin typeface="Ubuntu Mono" panose="020B0509030602030204" pitchFamily="49" charset="0"/>
              </a:rPr>
              <a:t>4:	</a:t>
            </a:r>
            <a:r>
              <a:rPr lang="it-IT" sz="1600" dirty="0">
                <a:latin typeface="+mj-lt"/>
              </a:rPr>
              <a:t>Web server invia all’ </a:t>
            </a:r>
            <a:r>
              <a:rPr lang="it-IT" sz="1600" dirty="0" err="1">
                <a:latin typeface="+mj-lt"/>
              </a:rPr>
              <a:t>engine</a:t>
            </a:r>
            <a:r>
              <a:rPr lang="it-IT" sz="1600" dirty="0">
                <a:latin typeface="+mj-lt"/>
              </a:rPr>
              <a:t> lo script PHP da eseguire (interpretare)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75DDF5C-CD11-0143-81BD-EB3897550D5C}"/>
              </a:ext>
            </a:extLst>
          </p:cNvPr>
          <p:cNvSpPr txBox="1"/>
          <p:nvPr/>
        </p:nvSpPr>
        <p:spPr>
          <a:xfrm>
            <a:off x="5931868" y="3363434"/>
            <a:ext cx="289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it-IT" sz="1600">
                <a:latin typeface="Ubuntu Mono" panose="020B0509030602030204" pitchFamily="49" charset="0"/>
              </a:rPr>
              <a:t>5:	</a:t>
            </a:r>
            <a:r>
              <a:rPr lang="it-IT" sz="1500"/>
              <a:t>output dal codice PHP eseguito</a:t>
            </a:r>
            <a:r>
              <a:rPr lang="it-IT" sz="1500">
                <a:latin typeface="+mj-lt"/>
              </a:rPr>
              <a:t> </a:t>
            </a:r>
          </a:p>
        </p:txBody>
      </p:sp>
      <p:sp>
        <p:nvSpPr>
          <p:cNvPr id="29" name="Fumetto 3 28">
            <a:extLst>
              <a:ext uri="{FF2B5EF4-FFF2-40B4-BE49-F238E27FC236}">
                <a16:creationId xmlns:a16="http://schemas.microsoft.com/office/drawing/2014/main" id="{7A3DD29A-DDAA-FD42-9DE5-94157C88261D}"/>
              </a:ext>
            </a:extLst>
          </p:cNvPr>
          <p:cNvSpPr/>
          <p:nvPr/>
        </p:nvSpPr>
        <p:spPr>
          <a:xfrm>
            <a:off x="5870275" y="5256884"/>
            <a:ext cx="3232137" cy="999486"/>
          </a:xfrm>
          <a:prstGeom prst="wedgeEllipseCallout">
            <a:avLst>
              <a:gd name="adj1" fmla="val -35950"/>
              <a:gd name="adj2" fmla="val -133872"/>
            </a:avLst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it-IT" sz="1300" dirty="0">
                <a:solidFill>
                  <a:schemeClr val="tx1"/>
                </a:solidFill>
              </a:rPr>
              <a:t>NB: si </a:t>
            </a:r>
            <a:r>
              <a:rPr lang="it-IT" sz="1300" dirty="0" err="1">
                <a:solidFill>
                  <a:schemeClr val="tx1"/>
                </a:solidFill>
              </a:rPr>
              <a:t>dicuterà</a:t>
            </a:r>
            <a:r>
              <a:rPr lang="it-IT" sz="1300" dirty="0">
                <a:solidFill>
                  <a:schemeClr val="tx1"/>
                </a:solidFill>
              </a:rPr>
              <a:t> in seguito il meccanismo di interazione tra Web server e PHP </a:t>
            </a:r>
            <a:r>
              <a:rPr lang="it-IT" sz="1300" dirty="0" err="1">
                <a:solidFill>
                  <a:schemeClr val="tx1"/>
                </a:solidFill>
              </a:rPr>
              <a:t>engine</a:t>
            </a:r>
            <a:endParaRPr lang="it-IT" sz="1300" dirty="0">
              <a:solidFill>
                <a:schemeClr val="tx1"/>
              </a:solidFill>
            </a:endParaRPr>
          </a:p>
        </p:txBody>
      </p:sp>
      <p:sp>
        <p:nvSpPr>
          <p:cNvPr id="3" name="CasellaDiTesto 36">
            <a:extLst>
              <a:ext uri="{FF2B5EF4-FFF2-40B4-BE49-F238E27FC236}">
                <a16:creationId xmlns:a16="http://schemas.microsoft.com/office/drawing/2014/main" id="{A74E25F7-CD6B-BFCF-303A-E0DE57CF8EA4}"/>
              </a:ext>
            </a:extLst>
          </p:cNvPr>
          <p:cNvSpPr txBox="1"/>
          <p:nvPr/>
        </p:nvSpPr>
        <p:spPr>
          <a:xfrm>
            <a:off x="2891596" y="2792108"/>
            <a:ext cx="31339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it-IT" sz="1500" dirty="0">
                <a:latin typeface="Ubuntu Mono" panose="020B0509030602030204" pitchFamily="49" charset="0"/>
              </a:rPr>
              <a:t>6:	</a:t>
            </a:r>
            <a:r>
              <a:rPr lang="it-IT" sz="1400" dirty="0">
                <a:latin typeface="Ubuntu Mono" panose="020B0509030602030204" pitchFamily="49" charset="0"/>
              </a:rPr>
              <a:t>d</a:t>
            </a:r>
            <a:r>
              <a:rPr lang="it-IT" sz="1400" dirty="0"/>
              <a:t>el file richiesto, Web Server invia HTML (inalterato) +  output da script PHP al posto dello script stesso</a:t>
            </a:r>
            <a:endParaRPr lang="it-IT" sz="1400" dirty="0">
              <a:latin typeface="+mj-lt"/>
            </a:endParaRPr>
          </a:p>
        </p:txBody>
      </p:sp>
      <p:sp>
        <p:nvSpPr>
          <p:cNvPr id="10" name="CasellaDiTesto 35">
            <a:extLst>
              <a:ext uri="{FF2B5EF4-FFF2-40B4-BE49-F238E27FC236}">
                <a16:creationId xmlns:a16="http://schemas.microsoft.com/office/drawing/2014/main" id="{F83D7ABF-22E7-F678-5965-E575074E2F3F}"/>
              </a:ext>
            </a:extLst>
          </p:cNvPr>
          <p:cNvSpPr txBox="1"/>
          <p:nvPr/>
        </p:nvSpPr>
        <p:spPr>
          <a:xfrm>
            <a:off x="3158915" y="2458215"/>
            <a:ext cx="465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1400" dirty="0">
                <a:highlight>
                  <a:srgbClr val="E4EDF2"/>
                </a:highlight>
                <a:latin typeface="Ubuntu Mono" panose="020B0509030602030204" pitchFamily="49" charset="0"/>
              </a:rPr>
              <a:t>Today is Friday</a:t>
            </a:r>
            <a:r>
              <a:rPr lang="en" sz="14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&lt;/body&gt;&lt;/html&gt;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17A8C2F-FAEA-BEF2-10EF-1465047984E4}"/>
              </a:ext>
            </a:extLst>
          </p:cNvPr>
          <p:cNvSpPr/>
          <p:nvPr/>
        </p:nvSpPr>
        <p:spPr>
          <a:xfrm>
            <a:off x="4061696" y="1381663"/>
            <a:ext cx="4877746" cy="752441"/>
          </a:xfrm>
          <a:prstGeom prst="wedgeRoundRectCallout">
            <a:avLst>
              <a:gd name="adj1" fmla="val -55265"/>
              <a:gd name="adj2" fmla="val 10590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288000" rIns="180000" bIns="288000" rtlCol="0" anchor="ctr"/>
          <a:lstStyle/>
          <a:p>
            <a:r>
              <a:rPr lang="it-IT" sz="1200" dirty="0">
                <a:solidFill>
                  <a:schemeClr val="tx1"/>
                </a:solidFill>
              </a:rPr>
              <a:t>NB: la </a:t>
            </a:r>
            <a:r>
              <a:rPr lang="it-IT" sz="1200" dirty="0">
                <a:solidFill>
                  <a:schemeClr val="tx1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risposta</a:t>
            </a:r>
            <a:r>
              <a:rPr lang="it-IT" sz="1200" dirty="0">
                <a:solidFill>
                  <a:schemeClr val="tx1"/>
                </a:solidFill>
              </a:rPr>
              <a:t> al browser, in generale, potrebbe non viaggiare in un unico messaggio (dipende da buffering, flush, etc.) e il server potrebbe comunque inviarla un po’ alla volta (HTML, poi output di PHP...)</a:t>
            </a:r>
          </a:p>
        </p:txBody>
      </p:sp>
      <p:sp>
        <p:nvSpPr>
          <p:cNvPr id="15" name="CasellaDiTesto 17">
            <a:extLst>
              <a:ext uri="{FF2B5EF4-FFF2-40B4-BE49-F238E27FC236}">
                <a16:creationId xmlns:a16="http://schemas.microsoft.com/office/drawing/2014/main" id="{084983FB-017C-989E-994F-DB5D9F818F5C}"/>
              </a:ext>
            </a:extLst>
          </p:cNvPr>
          <p:cNvSpPr txBox="1"/>
          <p:nvPr/>
        </p:nvSpPr>
        <p:spPr>
          <a:xfrm>
            <a:off x="4682891" y="4114882"/>
            <a:ext cx="17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400" dirty="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echo </a:t>
            </a:r>
            <a:r>
              <a:rPr lang="it-IT" sz="1400" dirty="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date("l")</a:t>
            </a:r>
            <a:r>
              <a:rPr lang="en" sz="1400" dirty="0">
                <a:solidFill>
                  <a:srgbClr val="00000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;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PHP: </a:t>
            </a:r>
            <a:r>
              <a:rPr lang="it-IT" sz="4000" b="0" err="1"/>
              <a:t>embedding</a:t>
            </a:r>
            <a:r>
              <a:rPr lang="it-IT" sz="4000" b="0"/>
              <a:t> nell'HTML vs. PHP puro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1642828"/>
            <a:ext cx="5971041" cy="1466353"/>
          </a:xfrm>
        </p:spPr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it-IT" sz="2300" dirty="0"/>
              <a:t>Quindi l'</a:t>
            </a:r>
            <a:r>
              <a:rPr lang="it-IT" sz="2300" b="1" i="1" dirty="0" err="1"/>
              <a:t>embedding</a:t>
            </a:r>
            <a:r>
              <a:rPr lang="it-IT" sz="2300" dirty="0"/>
              <a:t> di PHP in HTML </a:t>
            </a:r>
            <a:r>
              <a:rPr lang="it-IT" sz="2300" b="1" dirty="0"/>
              <a:t>conviene</a:t>
            </a:r>
            <a:r>
              <a:rPr lang="it-IT" sz="2300" dirty="0"/>
              <a:t>, in quanto le parti di HTML statico si scrivono esattamente come per una normale pagina HTML, e come il server le invia al client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14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3D2F1D-B2FD-7C46-9F94-0A1FB2C23BB4}"/>
              </a:ext>
            </a:extLst>
          </p:cNvPr>
          <p:cNvSpPr txBox="1"/>
          <p:nvPr/>
        </p:nvSpPr>
        <p:spPr>
          <a:xfrm>
            <a:off x="6340299" y="1440272"/>
            <a:ext cx="246906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dirty="0" err="1">
                <a:solidFill>
                  <a:srgbClr val="00B0F0"/>
                </a:solidFill>
                <a:latin typeface="Ubuntu Mono" panose="020B0509030602030204" pitchFamily="49" charset="0"/>
              </a:rPr>
              <a:t>embedded.php</a:t>
            </a:r>
            <a:r>
              <a:rPr lang="en" sz="1400" dirty="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&lt;html&gt;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&lt;body&gt;</a:t>
            </a:r>
          </a:p>
          <a:p>
            <a:r>
              <a:rPr lang="en" sz="1400" dirty="0">
                <a:latin typeface="Ubuntu Mono" panose="020B0509030602030204" pitchFamily="49" charset="0"/>
              </a:rPr>
              <a:t>Today is </a:t>
            </a:r>
          </a:p>
          <a:p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 dirty="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date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("l"</a:t>
            </a:r>
            <a:r>
              <a:rPr lang="it-IT" sz="1400" dirty="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&lt;/body&gt;</a:t>
            </a:r>
          </a:p>
          <a:p>
            <a:r>
              <a:rPr lang="en" sz="1400" dirty="0">
                <a:solidFill>
                  <a:srgbClr val="00B050"/>
                </a:solidFill>
                <a:latin typeface="Ubuntu Mono" panose="020B0509030602030204" pitchFamily="49" charset="0"/>
              </a:rPr>
              <a:t>&lt;/html&gt;</a:t>
            </a:r>
            <a:endParaRPr lang="it-IT" sz="1400" dirty="0">
              <a:latin typeface="Ubuntu Mono" panose="020B0509030602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C7B40F-2E7C-A245-ABE9-67DF5AA215E0}"/>
              </a:ext>
            </a:extLst>
          </p:cNvPr>
          <p:cNvSpPr txBox="1"/>
          <p:nvPr/>
        </p:nvSpPr>
        <p:spPr>
          <a:xfrm>
            <a:off x="6910735" y="4052336"/>
            <a:ext cx="1898632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&lt;!– pure.php -&gt;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endParaRPr lang="en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 </a:t>
            </a: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"&lt;body&gt;"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"Today is"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  <a:endParaRPr lang="it-IT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date(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"&lt;/body&gt;"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63644D2-8BCE-794B-BD93-A87F01C949F2}"/>
              </a:ext>
            </a:extLst>
          </p:cNvPr>
          <p:cNvSpPr/>
          <p:nvPr/>
        </p:nvSpPr>
        <p:spPr>
          <a:xfrm>
            <a:off x="251749" y="840611"/>
            <a:ext cx="8427543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it-IT" sz="2300" dirty="0"/>
              <a:t>In una pagina HTML tipica, le parti statiche sono numerose, anzi prevalenti (grafica, presentazione, etc.)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254EB73-17D8-7B45-8065-B493DA3B34D4}"/>
              </a:ext>
            </a:extLst>
          </p:cNvPr>
          <p:cNvSpPr txBox="1">
            <a:spLocks/>
          </p:cNvSpPr>
          <p:nvPr/>
        </p:nvSpPr>
        <p:spPr>
          <a:xfrm>
            <a:off x="293622" y="4055628"/>
            <a:ext cx="6499064" cy="1943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Font typeface="Arial"/>
              <a:buNone/>
            </a:pPr>
            <a:r>
              <a:rPr lang="it-IT" sz="2300" dirty="0"/>
              <a:t>Alternativa (qui a destra): anche l'HTML statico è generato da codice PHP senza HTML, o "</a:t>
            </a:r>
            <a:r>
              <a:rPr lang="it-IT" sz="2300" b="1" i="1" dirty="0"/>
              <a:t>puro</a:t>
            </a:r>
            <a:r>
              <a:rPr lang="it-IT" sz="2300" dirty="0"/>
              <a:t>", (NB: in questo caso si può omettere il tag </a:t>
            </a:r>
            <a:r>
              <a:rPr lang="en" sz="2400" dirty="0">
                <a:solidFill>
                  <a:srgbClr val="FF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?&gt;</a:t>
            </a:r>
            <a:r>
              <a:rPr lang="it-IT" sz="2300" dirty="0"/>
              <a:t> di chiusura)</a:t>
            </a:r>
          </a:p>
          <a:p>
            <a:pPr marL="0" indent="0">
              <a:buFont typeface="Arial"/>
              <a:buNone/>
            </a:pPr>
            <a:r>
              <a:rPr lang="it-IT" sz="2300" spc="-40" dirty="0"/>
              <a:t>Ma </a:t>
            </a:r>
            <a:r>
              <a:rPr lang="it-IT" sz="2300" i="1" spc="-40" dirty="0" err="1"/>
              <a:t>embedded.php</a:t>
            </a:r>
            <a:r>
              <a:rPr lang="it-IT" sz="2300" spc="-40" dirty="0"/>
              <a:t> è più leggibile di </a:t>
            </a:r>
            <a:r>
              <a:rPr lang="it-IT" sz="2300" i="1" spc="-40" dirty="0" err="1"/>
              <a:t>pure.php</a:t>
            </a:r>
            <a:r>
              <a:rPr lang="it-IT" sz="2300" spc="-40" dirty="0"/>
              <a:t>,</a:t>
            </a:r>
            <a:r>
              <a:rPr lang="it-IT" sz="2300" i="1" spc="-40" dirty="0"/>
              <a:t> </a:t>
            </a:r>
            <a:r>
              <a:rPr lang="it-IT" sz="2300" spc="-40" dirty="0"/>
              <a:t>perché ricalca l'HTML che sarà generato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9DD9FCF7-E45F-B74B-80E9-90203ADAD823}"/>
              </a:ext>
            </a:extLst>
          </p:cNvPr>
          <p:cNvSpPr txBox="1">
            <a:spLocks/>
          </p:cNvSpPr>
          <p:nvPr/>
        </p:nvSpPr>
        <p:spPr>
          <a:xfrm>
            <a:off x="251749" y="3115311"/>
            <a:ext cx="8787045" cy="815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Font typeface="Arial"/>
              <a:buNone/>
            </a:pPr>
            <a:r>
              <a:rPr lang="it-IT" sz="2300" dirty="0"/>
              <a:t>Si noti come un file </a:t>
            </a:r>
            <a:r>
              <a:rPr lang="it-IT" sz="2300" i="1" dirty="0"/>
              <a:t>.php</a:t>
            </a:r>
            <a:r>
              <a:rPr lang="it-IT" sz="2300" dirty="0"/>
              <a:t> come quello sopra si presenta come una pagina HTML "arricchita", di facile lettura per chi conosce HTML (grafico, etc.)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AA6DF109-8339-C54D-9F00-B8F94D17F27D}"/>
              </a:ext>
            </a:extLst>
          </p:cNvPr>
          <p:cNvSpPr txBox="1">
            <a:spLocks/>
          </p:cNvSpPr>
          <p:nvPr/>
        </p:nvSpPr>
        <p:spPr>
          <a:xfrm>
            <a:off x="293622" y="6063491"/>
            <a:ext cx="8787045" cy="47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Font typeface="Arial"/>
              <a:buNone/>
            </a:pPr>
            <a:r>
              <a:rPr lang="it-IT" sz="2300" dirty="0"/>
              <a:t>Generare HTML è, d'altro canto, proprio la prima finalità del PHP!</a:t>
            </a:r>
          </a:p>
        </p:txBody>
      </p:sp>
    </p:spTree>
    <p:extLst>
      <p:ext uri="{BB962C8B-B14F-4D97-AF65-F5344CB8AC3E}">
        <p14:creationId xmlns:p14="http://schemas.microsoft.com/office/powerpoint/2010/main" val="197404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694158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</a:t>
            </a:r>
            <a:r>
              <a:rPr lang="it-IT" sz="4000" b="0" err="1"/>
              <a:t>embedding</a:t>
            </a:r>
            <a:r>
              <a:rPr lang="it-IT" sz="4000" b="0"/>
              <a:t> vs. puro: varianti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15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3EF647-F9BB-5340-84A6-690AF6B278EA}"/>
              </a:ext>
            </a:extLst>
          </p:cNvPr>
          <p:cNvSpPr txBox="1"/>
          <p:nvPr/>
        </p:nvSpPr>
        <p:spPr>
          <a:xfrm>
            <a:off x="261808" y="836647"/>
            <a:ext cx="2469068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&lt;!– embedded.php -&gt;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&lt;html&gt;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&lt;body&gt;</a:t>
            </a:r>
          </a:p>
          <a:p>
            <a:r>
              <a:rPr lang="en" sz="1400">
                <a:latin typeface="Ubuntu Mono" panose="020B0509030602030204" pitchFamily="49" charset="0"/>
              </a:rPr>
              <a:t>Today is </a:t>
            </a:r>
          </a:p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date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("l"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&lt;/body&gt;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&lt;/html&gt;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2ADD34-0704-9449-A705-C395A017FA18}"/>
              </a:ext>
            </a:extLst>
          </p:cNvPr>
          <p:cNvSpPr txBox="1"/>
          <p:nvPr/>
        </p:nvSpPr>
        <p:spPr>
          <a:xfrm>
            <a:off x="2920754" y="836647"/>
            <a:ext cx="2469068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&lt;!– embedded.php -&gt;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&lt;html&gt;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&lt;body&gt;</a:t>
            </a:r>
          </a:p>
          <a:p>
            <a:r>
              <a:rPr lang="en" sz="1400">
                <a:latin typeface="Ubuntu Mono" panose="020B0509030602030204" pitchFamily="49" charset="0"/>
              </a:rPr>
              <a:t>Today is </a:t>
            </a:r>
            <a:r>
              <a:rPr lang="it-IT" sz="1400">
                <a:latin typeface="Ubuntu Mono" panose="020B0509030602030204" pitchFamily="49" charset="0"/>
              </a:rPr>
              <a:t>Friday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&lt;/body&gt;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&lt;/html&gt;</a:t>
            </a:r>
          </a:p>
          <a:p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DDDB6B-215D-EE49-AB5B-0C26B6B54A40}"/>
              </a:ext>
            </a:extLst>
          </p:cNvPr>
          <p:cNvSpPr txBox="1"/>
          <p:nvPr/>
        </p:nvSpPr>
        <p:spPr>
          <a:xfrm>
            <a:off x="261808" y="2538893"/>
            <a:ext cx="2469068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&lt;!– pure.php -&gt;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endParaRPr lang="en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 </a:t>
            </a: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"&lt;body&gt;"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"Today is"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  <a:endParaRPr lang="it-IT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date(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"&lt;/body&gt;"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E0A1F6-F373-0F47-8570-F138DEDAEB3A}"/>
              </a:ext>
            </a:extLst>
          </p:cNvPr>
          <p:cNvSpPr txBox="1"/>
          <p:nvPr/>
        </p:nvSpPr>
        <p:spPr>
          <a:xfrm>
            <a:off x="2920754" y="2538893"/>
            <a:ext cx="414189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&lt;!– pure.php -&gt;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400">
                <a:latin typeface="Ubuntu Mono" panose="020B0509030602030204" pitchFamily="49" charset="0"/>
              </a:rPr>
              <a:t>Today is </a:t>
            </a:r>
            <a:r>
              <a:rPr lang="it-IT" sz="1400">
                <a:latin typeface="Ubuntu Mono" panose="020B0509030602030204" pitchFamily="49" charset="0"/>
              </a:rPr>
              <a:t>Friday</a:t>
            </a:r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400">
              <a:solidFill>
                <a:srgbClr val="0000CD"/>
              </a:solidFill>
              <a:latin typeface="Ubuntu Mono" panose="020B0509030602030204" pitchFamily="49" charset="0"/>
            </a:endParaRP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F23797F1-2CDA-5A4B-8DE6-A47807F86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700" y="824578"/>
            <a:ext cx="3347618" cy="1591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Da sinistra: vediamo il file </a:t>
            </a:r>
            <a:r>
              <a:rPr lang="it-IT" sz="2000" i="1" dirty="0" err="1"/>
              <a:t>embedded.php</a:t>
            </a:r>
            <a:r>
              <a:rPr lang="it-IT" sz="2000" dirty="0"/>
              <a:t> e il corrispondente HTML generato per il cliente</a:t>
            </a:r>
          </a:p>
        </p:txBody>
      </p:sp>
      <p:sp>
        <p:nvSpPr>
          <p:cNvPr id="14" name="Segnaposto contenuto 12">
            <a:extLst>
              <a:ext uri="{FF2B5EF4-FFF2-40B4-BE49-F238E27FC236}">
                <a16:creationId xmlns:a16="http://schemas.microsoft.com/office/drawing/2014/main" id="{C42D41D3-917F-444B-BA9C-C91E611C678D}"/>
              </a:ext>
            </a:extLst>
          </p:cNvPr>
          <p:cNvSpPr txBox="1">
            <a:spLocks/>
          </p:cNvSpPr>
          <p:nvPr/>
        </p:nvSpPr>
        <p:spPr>
          <a:xfrm>
            <a:off x="2825526" y="3159822"/>
            <a:ext cx="6203210" cy="1188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/>
              <a:t>A sinistra e qui sopra: </a:t>
            </a:r>
            <a:r>
              <a:rPr lang="it-IT" sz="2000" i="1" err="1"/>
              <a:t>pure.php</a:t>
            </a:r>
            <a:r>
              <a:rPr lang="it-IT" sz="2000"/>
              <a:t> e l'HTML generato (HTML poco leggibile per mancanza di "a capo")</a:t>
            </a:r>
          </a:p>
          <a:p>
            <a:pPr marL="0" indent="0">
              <a:buFont typeface="Arial"/>
              <a:buNone/>
            </a:pPr>
            <a:r>
              <a:rPr lang="it-IT" sz="2000"/>
              <a:t>NB: a fine file si può omettere il tag di chiusura PHP </a:t>
            </a:r>
            <a:r>
              <a:rPr lang="it-IT" sz="20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5DB9E7-7B6C-0C47-BA2B-64B69726B590}"/>
              </a:ext>
            </a:extLst>
          </p:cNvPr>
          <p:cNvSpPr txBox="1"/>
          <p:nvPr/>
        </p:nvSpPr>
        <p:spPr>
          <a:xfrm>
            <a:off x="249209" y="4467302"/>
            <a:ext cx="2469068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endParaRPr lang="en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"&lt;html&gt;\n"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 </a:t>
            </a: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"&lt;body&gt;\n"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"Today is"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  <a:endParaRPr lang="it-IT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date(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"\n&lt;/body&gt;\n"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"&lt;/html&gt;"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7E1939-C026-3B45-8DF5-D4CA05045323}"/>
              </a:ext>
            </a:extLst>
          </p:cNvPr>
          <p:cNvSpPr txBox="1"/>
          <p:nvPr/>
        </p:nvSpPr>
        <p:spPr>
          <a:xfrm>
            <a:off x="5882701" y="4467302"/>
            <a:ext cx="304461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endParaRPr lang="en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"&lt;html&gt;\n&lt;body&gt;\nToday is"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  <a:endParaRPr lang="it-IT" sz="1400">
              <a:solidFill>
                <a:srgbClr val="00B05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date(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"\n&lt;/body&gt;\n&lt;/html&gt;"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4057CA3-5C9F-3F48-A1D4-FD8B43A78122}"/>
              </a:ext>
            </a:extLst>
          </p:cNvPr>
          <p:cNvSpPr txBox="1"/>
          <p:nvPr/>
        </p:nvSpPr>
        <p:spPr>
          <a:xfrm>
            <a:off x="261808" y="6195561"/>
            <a:ext cx="849021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 </a:t>
            </a:r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"&lt;html&gt;\n&lt;body&gt;\nToday is"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 . date(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 .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"\n&lt;/body&gt;\n&lt;/html&gt;"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9" name="Segnaposto contenuto 12">
            <a:extLst>
              <a:ext uri="{FF2B5EF4-FFF2-40B4-BE49-F238E27FC236}">
                <a16:creationId xmlns:a16="http://schemas.microsoft.com/office/drawing/2014/main" id="{E8C3BC59-7B7A-AD46-AC76-940EE2F3ACD3}"/>
              </a:ext>
            </a:extLst>
          </p:cNvPr>
          <p:cNvSpPr txBox="1">
            <a:spLocks/>
          </p:cNvSpPr>
          <p:nvPr/>
        </p:nvSpPr>
        <p:spPr>
          <a:xfrm>
            <a:off x="2920754" y="5826212"/>
            <a:ext cx="6223246" cy="45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Qui sotto, con l'operatore "." (concatena), un unico </a:t>
            </a:r>
            <a:r>
              <a:rPr lang="it-IT" sz="2000" i="1" dirty="0" err="1"/>
              <a:t>echo</a:t>
            </a:r>
            <a:r>
              <a:rPr lang="it-IT" sz="2000" dirty="0"/>
              <a:t>:</a:t>
            </a:r>
          </a:p>
        </p:txBody>
      </p:sp>
      <p:sp>
        <p:nvSpPr>
          <p:cNvPr id="16" name="Segnaposto contenuto 12">
            <a:extLst>
              <a:ext uri="{FF2B5EF4-FFF2-40B4-BE49-F238E27FC236}">
                <a16:creationId xmlns:a16="http://schemas.microsoft.com/office/drawing/2014/main" id="{96AE1AF0-D853-A242-B664-8862B4FFE540}"/>
              </a:ext>
            </a:extLst>
          </p:cNvPr>
          <p:cNvSpPr txBox="1">
            <a:spLocks/>
          </p:cNvSpPr>
          <p:nvPr/>
        </p:nvSpPr>
        <p:spPr>
          <a:xfrm>
            <a:off x="2904837" y="4369464"/>
            <a:ext cx="2976524" cy="1342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/>
              <a:t>Per avere un HTML con più righe, si inseriscono nel PHP opportuni </a:t>
            </a:r>
            <a:r>
              <a:rPr lang="it-IT" sz="19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</a:t>
            </a:r>
            <a:r>
              <a:rPr lang="it-IT" sz="190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n</a:t>
            </a:r>
            <a:r>
              <a:rPr lang="it-IT" sz="19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</a:t>
            </a:r>
            <a:r>
              <a:rPr lang="it-IT" sz="2000"/>
              <a:t>, come qui a sinistra o  destra</a:t>
            </a:r>
          </a:p>
        </p:txBody>
      </p:sp>
    </p:spTree>
    <p:extLst>
      <p:ext uri="{BB962C8B-B14F-4D97-AF65-F5344CB8AC3E}">
        <p14:creationId xmlns:p14="http://schemas.microsoft.com/office/powerpoint/2010/main" val="329027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PHP: </a:t>
            </a:r>
            <a:r>
              <a:rPr lang="it-IT" sz="4000" b="0" err="1"/>
              <a:t>embedding</a:t>
            </a:r>
            <a:r>
              <a:rPr lang="it-IT" sz="4000" b="0"/>
              <a:t> vs. puro: considerazioni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77" y="978578"/>
            <a:ext cx="8585285" cy="2459911"/>
          </a:xfrm>
        </p:spPr>
        <p:txBody>
          <a:bodyPr>
            <a:noAutofit/>
          </a:bodyPr>
          <a:lstStyle/>
          <a:p>
            <a:pPr marL="88900" indent="0">
              <a:lnSpc>
                <a:spcPct val="95000"/>
              </a:lnSpc>
              <a:buNone/>
            </a:pPr>
            <a:r>
              <a:rPr lang="it-IT" sz="2600"/>
              <a:t>Si capisce quindi che, per generare, da codice PHP "puro", codice HTML realistico, ricco di grafica, cioè con molti e complessi elementi, servirebbe una miriade di </a:t>
            </a:r>
            <a:r>
              <a:rPr lang="it-IT" sz="2600" i="1" err="1"/>
              <a:t>echo</a:t>
            </a:r>
            <a:r>
              <a:rPr lang="it-IT" sz="2600"/>
              <a:t> </a:t>
            </a:r>
          </a:p>
          <a:p>
            <a:pPr marL="88900" indent="0">
              <a:lnSpc>
                <a:spcPct val="95000"/>
              </a:lnSpc>
              <a:buNone/>
            </a:pPr>
            <a:r>
              <a:rPr lang="it-IT" sz="2600"/>
              <a:t>Gli </a:t>
            </a:r>
            <a:r>
              <a:rPr lang="it-IT" sz="2600" i="1" err="1"/>
              <a:t>echo</a:t>
            </a:r>
            <a:r>
              <a:rPr lang="it-IT" sz="2600"/>
              <a:t> si possono ridurre, al prezzo di dare, agli </a:t>
            </a:r>
            <a:r>
              <a:rPr lang="it-IT" sz="2600" i="1" err="1"/>
              <a:t>echo</a:t>
            </a:r>
            <a:r>
              <a:rPr lang="it-IT" sz="2600"/>
              <a:t> residui, argomenti lunghi e illeggibili, come si vede già (in piccolo) in questo esempio di PHP "puro" con un solo </a:t>
            </a:r>
            <a:r>
              <a:rPr lang="it-IT" sz="2600" i="1" err="1"/>
              <a:t>echo</a:t>
            </a:r>
            <a:r>
              <a:rPr lang="it-IT" sz="2600"/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16</a:t>
            </a:fld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7D78389-131F-C743-802A-9496C0841324}"/>
              </a:ext>
            </a:extLst>
          </p:cNvPr>
          <p:cNvSpPr txBox="1">
            <a:spLocks/>
          </p:cNvSpPr>
          <p:nvPr/>
        </p:nvSpPr>
        <p:spPr>
          <a:xfrm>
            <a:off x="251919" y="4188908"/>
            <a:ext cx="6104053" cy="2005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95000"/>
              </a:lnSpc>
              <a:buFont typeface="Arial"/>
              <a:buNone/>
            </a:pPr>
            <a:r>
              <a:rPr lang="it-IT" sz="2500" dirty="0"/>
              <a:t>D'altro canto, come già osservato, se, nell' HTML da generare, quasi tutto il codice è statico, è più semplice e leggibile partire dall'HTML desiderato e inserirvi (pochi) script PHP, come nel riquadro a destra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672D8F4-E274-3849-83BA-CB923F54B134}"/>
              </a:ext>
            </a:extLst>
          </p:cNvPr>
          <p:cNvSpPr txBox="1"/>
          <p:nvPr/>
        </p:nvSpPr>
        <p:spPr>
          <a:xfrm>
            <a:off x="508993" y="3478558"/>
            <a:ext cx="837357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err="1">
                <a:solidFill>
                  <a:srgbClr val="00B0F0"/>
                </a:solidFill>
                <a:latin typeface="Ubuntu Mono" panose="020B0509030602030204" pitchFamily="49" charset="0"/>
              </a:rPr>
              <a:t>pure.php</a:t>
            </a:r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 </a:t>
            </a:r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"&lt;html&gt;\n&lt;body&gt;\n"Today is"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 . date(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 . 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"\n&lt;/body&gt;\n&lt;/html&gt;"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0C7B48-C121-C94D-BABC-1ACB88F0F4F1}"/>
              </a:ext>
            </a:extLst>
          </p:cNvPr>
          <p:cNvSpPr txBox="1">
            <a:spLocks/>
          </p:cNvSpPr>
          <p:nvPr/>
        </p:nvSpPr>
        <p:spPr>
          <a:xfrm>
            <a:off x="279357" y="4058810"/>
            <a:ext cx="8585285" cy="91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buFont typeface="Arial"/>
              <a:buNone/>
            </a:pPr>
            <a:endParaRPr lang="it-IT" sz="24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7EDC46-C46C-914B-88F6-A9AD1EAC86E9}"/>
              </a:ext>
            </a:extLst>
          </p:cNvPr>
          <p:cNvSpPr txBox="1"/>
          <p:nvPr/>
        </p:nvSpPr>
        <p:spPr>
          <a:xfrm>
            <a:off x="6406630" y="4283897"/>
            <a:ext cx="2469068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&lt;!– </a:t>
            </a:r>
            <a:r>
              <a:rPr lang="en" sz="1400" err="1">
                <a:solidFill>
                  <a:srgbClr val="00B0F0"/>
                </a:solidFill>
                <a:latin typeface="Ubuntu Mono" panose="020B0509030602030204" pitchFamily="49" charset="0"/>
              </a:rPr>
              <a:t>embedded.php</a:t>
            </a:r>
            <a:r>
              <a:rPr lang="en" sz="1400">
                <a:solidFill>
                  <a:srgbClr val="00B0F0"/>
                </a:solidFill>
                <a:latin typeface="Ubuntu Mono" panose="020B0509030602030204" pitchFamily="49" charset="0"/>
              </a:rPr>
              <a:t> -&gt;</a:t>
            </a:r>
            <a:endParaRPr lang="en" sz="1400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&lt;html&gt;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&lt;body&gt;</a:t>
            </a:r>
          </a:p>
          <a:p>
            <a:r>
              <a:rPr lang="en" sz="1400">
                <a:latin typeface="Ubuntu Mono" panose="020B0509030602030204" pitchFamily="49" charset="0"/>
              </a:rPr>
              <a:t>Today is </a:t>
            </a:r>
          </a:p>
          <a:p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40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date</a:t>
            </a:r>
            <a:r>
              <a:rPr lang="it-IT" sz="140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("l"</a:t>
            </a:r>
            <a:r>
              <a:rPr lang="it-IT" sz="1400">
                <a:solidFill>
                  <a:srgbClr val="0000CD"/>
                </a:solidFill>
                <a:latin typeface="Ubuntu Mono" panose="020B0509030602030204" pitchFamily="49" charset="0"/>
              </a:rPr>
              <a:t>)</a:t>
            </a:r>
            <a:r>
              <a:rPr lang="en" sz="14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4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&lt;/body&gt;</a:t>
            </a:r>
          </a:p>
          <a:p>
            <a:r>
              <a:rPr lang="en" sz="1400">
                <a:solidFill>
                  <a:srgbClr val="00B050"/>
                </a:solidFill>
                <a:latin typeface="Ubuntu Mono" panose="020B0509030602030204" pitchFamily="49" charset="0"/>
              </a:rPr>
              <a:t>&lt;/html&gt;</a:t>
            </a:r>
            <a:endParaRPr lang="it-IT" sz="140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74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Linguaggi e Web: PHP vs. "puro"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" y="969356"/>
            <a:ext cx="8942740" cy="5484682"/>
          </a:xfrm>
        </p:spPr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it-IT" sz="2300" dirty="0"/>
              <a:t>L'alternativa è tra: (1) linguaggio che permette l'</a:t>
            </a:r>
            <a:r>
              <a:rPr lang="it-IT" sz="2300" i="1" dirty="0" err="1"/>
              <a:t>embedding</a:t>
            </a:r>
            <a:r>
              <a:rPr lang="it-IT" sz="2300" dirty="0"/>
              <a:t> in HTML, come </a:t>
            </a:r>
            <a:r>
              <a:rPr lang="it-IT" sz="2300" b="1" dirty="0"/>
              <a:t>PHP</a:t>
            </a:r>
            <a:r>
              <a:rPr lang="it-IT" sz="2300" dirty="0"/>
              <a:t> (o ASP.NET o JSP), e (2) linguaggio "</a:t>
            </a:r>
            <a:r>
              <a:rPr lang="it-IT" sz="2300" i="1" dirty="0"/>
              <a:t>puro</a:t>
            </a:r>
            <a:r>
              <a:rPr lang="it-IT" sz="2300" dirty="0"/>
              <a:t>" (p. es. C o Java)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it-IT" sz="2300" dirty="0"/>
              <a:t>L'</a:t>
            </a:r>
            <a:r>
              <a:rPr lang="it-IT" sz="2300" i="1" dirty="0" err="1"/>
              <a:t>embedding</a:t>
            </a:r>
            <a:r>
              <a:rPr lang="it-IT" sz="2300" dirty="0"/>
              <a:t> è </a:t>
            </a:r>
            <a:r>
              <a:rPr lang="it-IT" sz="2300" b="1" dirty="0"/>
              <a:t>vantaggioso</a:t>
            </a:r>
            <a:r>
              <a:rPr lang="it-IT" sz="2300" dirty="0"/>
              <a:t> perché:</a:t>
            </a:r>
          </a:p>
          <a:p>
            <a:pPr indent="-254000">
              <a:lnSpc>
                <a:spcPct val="95000"/>
              </a:lnSpc>
              <a:spcBef>
                <a:spcPts val="0"/>
              </a:spcBef>
            </a:pPr>
            <a:r>
              <a:rPr lang="it-IT" sz="2300" dirty="0"/>
              <a:t>l'</a:t>
            </a:r>
            <a:r>
              <a:rPr lang="it-IT" sz="2300" dirty="0">
                <a:highlight>
                  <a:srgbClr val="E4EDF2"/>
                </a:highlight>
              </a:rPr>
              <a:t>HTML </a:t>
            </a:r>
            <a:r>
              <a:rPr lang="it-IT" sz="2300" i="1" dirty="0">
                <a:highlight>
                  <a:srgbClr val="E4EDF2"/>
                </a:highlight>
              </a:rPr>
              <a:t>statico</a:t>
            </a:r>
            <a:r>
              <a:rPr lang="it-IT" sz="2300" dirty="0"/>
              <a:t> si </a:t>
            </a:r>
            <a:r>
              <a:rPr lang="it-IT" sz="2300" dirty="0" err="1"/>
              <a:t>scive</a:t>
            </a:r>
            <a:r>
              <a:rPr lang="it-IT" sz="2300" dirty="0"/>
              <a:t> così come sarà inviato al client, mentre...</a:t>
            </a:r>
          </a:p>
          <a:p>
            <a:pPr indent="-254000">
              <a:lnSpc>
                <a:spcPct val="95000"/>
              </a:lnSpc>
              <a:spcBef>
                <a:spcPts val="0"/>
              </a:spcBef>
            </a:pPr>
            <a:r>
              <a:rPr lang="it-IT" sz="2300" dirty="0"/>
              <a:t>in C (o Java) servirebbero apposite (e numerose) istruzioni (</a:t>
            </a:r>
            <a:r>
              <a:rPr lang="it-IT" sz="2300" i="1" dirty="0" err="1"/>
              <a:t>printf</a:t>
            </a:r>
            <a:r>
              <a:rPr lang="it-IT" sz="2300" i="1" dirty="0"/>
              <a:t>()</a:t>
            </a:r>
            <a:r>
              <a:rPr lang="it-IT" sz="2300" dirty="0"/>
              <a:t>)</a:t>
            </a:r>
          </a:p>
          <a:p>
            <a:pPr marL="8890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200" dirty="0" err="1"/>
              <a:t>P.es</a:t>
            </a:r>
            <a:r>
              <a:rPr lang="it-IT" sz="2200" dirty="0"/>
              <a:t>., nel caso visto, in PHP con </a:t>
            </a:r>
            <a:r>
              <a:rPr lang="it-IT" sz="2200" dirty="0" err="1"/>
              <a:t>embedding</a:t>
            </a:r>
            <a:r>
              <a:rPr lang="it-IT" sz="2200" dirty="0"/>
              <a:t>, le parti statiche si ottengono scrivendole direttamente in HTML:	</a:t>
            </a:r>
            <a:r>
              <a:rPr lang="en" sz="1700" dirty="0">
                <a:solidFill>
                  <a:srgbClr val="00B050"/>
                </a:solidFill>
                <a:highlight>
                  <a:srgbClr val="F1DFD4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Today is</a:t>
            </a:r>
            <a:r>
              <a:rPr lang="en" sz="1700" dirty="0"/>
              <a:t>  …  </a:t>
            </a:r>
            <a:r>
              <a:rPr lang="en" sz="1700" dirty="0">
                <a:solidFill>
                  <a:srgbClr val="00B050"/>
                </a:solidFill>
                <a:highlight>
                  <a:srgbClr val="F1DFD4"/>
                </a:highlight>
                <a:latin typeface="Ubuntu Mono" panose="020B0509030602030204" pitchFamily="49" charset="0"/>
              </a:rPr>
              <a:t>&lt;/body&gt;&lt;/html&gt;</a:t>
            </a:r>
            <a:endParaRPr lang="it-IT" sz="2400" dirty="0">
              <a:solidFill>
                <a:srgbClr val="00B050"/>
              </a:solidFill>
              <a:highlight>
                <a:srgbClr val="F1DFD4"/>
              </a:highlight>
              <a:latin typeface="Ubuntu Mono" panose="020B0509030602030204" pitchFamily="49" charset="0"/>
            </a:endParaRPr>
          </a:p>
          <a:p>
            <a:pPr marL="88900" indent="0">
              <a:lnSpc>
                <a:spcPct val="95000"/>
              </a:lnSpc>
              <a:spcBef>
                <a:spcPts val="800"/>
              </a:spcBef>
              <a:buNone/>
              <a:tabLst>
                <a:tab pos="1279525" algn="l"/>
              </a:tabLst>
            </a:pPr>
            <a:r>
              <a:rPr lang="it-IT" sz="2200" dirty="0"/>
              <a:t>mentre in C servono 2 istruzioni:	</a:t>
            </a:r>
            <a:r>
              <a:rPr lang="en" sz="1700" dirty="0" err="1">
                <a:highlight>
                  <a:srgbClr val="F1DFD4"/>
                </a:highlight>
                <a:latin typeface="Ubuntu Mono" panose="020B0509030602030204" pitchFamily="49" charset="0"/>
              </a:rPr>
              <a:t>printf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(</a:t>
            </a:r>
            <a:r>
              <a:rPr lang="en" sz="1700" dirty="0">
                <a:solidFill>
                  <a:srgbClr val="C00000"/>
                </a:solidFill>
                <a:highlight>
                  <a:srgbClr val="F1DFD4"/>
                </a:highlight>
                <a:latin typeface="Ubuntu Mono" panose="020B0509030602030204" pitchFamily="49" charset="0"/>
              </a:rPr>
              <a:t>"&lt;html&gt;&lt;body&gt;Today is"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);</a:t>
            </a:r>
            <a:r>
              <a:rPr lang="it-IT" sz="1700" dirty="0"/>
              <a:t> </a:t>
            </a:r>
            <a:r>
              <a:rPr lang="it-IT" sz="2200" dirty="0"/>
              <a:t> e</a:t>
            </a:r>
            <a:br>
              <a:rPr lang="it-IT" sz="2200" dirty="0"/>
            </a:br>
            <a:r>
              <a:rPr lang="it-IT" sz="2200" dirty="0"/>
              <a:t>	</a:t>
            </a:r>
            <a:r>
              <a:rPr lang="en" sz="1700" dirty="0" err="1">
                <a:highlight>
                  <a:srgbClr val="F1DFD4"/>
                </a:highlight>
                <a:latin typeface="Ubuntu Mono" panose="020B0509030602030204" pitchFamily="49" charset="0"/>
              </a:rPr>
              <a:t>printf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(</a:t>
            </a:r>
            <a:r>
              <a:rPr lang="en" sz="1700" dirty="0">
                <a:solidFill>
                  <a:srgbClr val="C00000"/>
                </a:solidFill>
                <a:highlight>
                  <a:srgbClr val="F1DFD4"/>
                </a:highlight>
                <a:latin typeface="Ubuntu Mono" panose="020B0509030602030204" pitchFamily="49" charset="0"/>
              </a:rPr>
              <a:t>"&lt;/body&gt;&lt;/html&gt;"</a:t>
            </a:r>
            <a:r>
              <a:rPr lang="en" sz="1700" dirty="0">
                <a:highlight>
                  <a:srgbClr val="F1DFD4"/>
                </a:highlight>
                <a:latin typeface="Ubuntu Mono" panose="020B0509030602030204" pitchFamily="49" charset="0"/>
              </a:rPr>
              <a:t>);</a:t>
            </a:r>
            <a:r>
              <a:rPr lang="it-IT" sz="1700" dirty="0"/>
              <a:t> </a:t>
            </a:r>
          </a:p>
          <a:p>
            <a:pPr marL="88900" indent="0">
              <a:lnSpc>
                <a:spcPct val="95000"/>
              </a:lnSpc>
              <a:spcBef>
                <a:spcPts val="800"/>
              </a:spcBef>
              <a:buNone/>
            </a:pPr>
            <a:r>
              <a:rPr lang="it-IT" sz="2300" dirty="0"/>
              <a:t>Si capisce quindi che, per generare dinamicamente HTML "ricco", con molte e complesse parti statiche, in C servirà una miriade di </a:t>
            </a:r>
            <a:r>
              <a:rPr lang="en" sz="2100" dirty="0" err="1">
                <a:highlight>
                  <a:srgbClr val="F1DFD4"/>
                </a:highlight>
                <a:latin typeface="Ubuntu Mono" panose="020B0509030602030204" pitchFamily="49" charset="0"/>
              </a:rPr>
              <a:t>printf</a:t>
            </a:r>
            <a:r>
              <a:rPr lang="en" sz="2100" dirty="0">
                <a:highlight>
                  <a:srgbClr val="F1DFD4"/>
                </a:highlight>
                <a:latin typeface="Ubuntu Mono" panose="020B0509030602030204" pitchFamily="49" charset="0"/>
              </a:rPr>
              <a:t>()</a:t>
            </a:r>
            <a:r>
              <a:rPr lang="it-IT" sz="2300" dirty="0"/>
              <a:t>! </a:t>
            </a:r>
            <a:br>
              <a:rPr lang="it-IT" sz="2300" dirty="0"/>
            </a:br>
            <a:r>
              <a:rPr lang="it-IT" sz="2300" dirty="0"/>
              <a:t>Il codice "puro" risultante tende a essere poco leggibile</a:t>
            </a:r>
          </a:p>
          <a:p>
            <a:pPr marL="88900" indent="0">
              <a:lnSpc>
                <a:spcPct val="95000"/>
              </a:lnSpc>
              <a:spcBef>
                <a:spcPts val="1200"/>
              </a:spcBef>
              <a:buNone/>
            </a:pPr>
            <a:r>
              <a:rPr lang="it-IT" sz="2000" dirty="0"/>
              <a:t>NB: per l’approccio "puro" e linguaggi da cui si genera </a:t>
            </a:r>
            <a:r>
              <a:rPr lang="it-IT" sz="2000" dirty="0" err="1"/>
              <a:t>bytecode</a:t>
            </a:r>
            <a:r>
              <a:rPr lang="it-IT" sz="2000" dirty="0"/>
              <a:t> eseguibile (</a:t>
            </a:r>
            <a:r>
              <a:rPr lang="it-IT" sz="2000" dirty="0" err="1"/>
              <a:t>p.es</a:t>
            </a:r>
            <a:r>
              <a:rPr lang="it-IT" sz="2000" dirty="0"/>
              <a:t> C o Java), servono poi meccanismi con cui il server Web possa attivare il </a:t>
            </a:r>
            <a:r>
              <a:rPr lang="it-IT" sz="2000" dirty="0" err="1"/>
              <a:t>bytecode</a:t>
            </a:r>
            <a:r>
              <a:rPr lang="it-IT" sz="2000" dirty="0"/>
              <a:t> in risposta alle richieste ricevute (si vedano </a:t>
            </a:r>
            <a:r>
              <a:rPr lang="it-IT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CGI</a:t>
            </a:r>
            <a:r>
              <a:rPr lang="it-IT" sz="2000" dirty="0"/>
              <a:t> per C o le </a:t>
            </a:r>
            <a:r>
              <a:rPr lang="it-IT" sz="2000" dirty="0" err="1"/>
              <a:t>servlet</a:t>
            </a:r>
            <a:r>
              <a:rPr lang="it-IT" sz="2000" dirty="0"/>
              <a:t> per Java)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01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Linguaggi e Web: PHP vs. </a:t>
            </a:r>
            <a:r>
              <a:rPr lang="it-IT" sz="4000" b="0" err="1"/>
              <a:t>Javascript</a:t>
            </a:r>
            <a:endParaRPr lang="it-IT" sz="4000" b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25" y="1019596"/>
            <a:ext cx="8788718" cy="5434442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it-IT" sz="2400" dirty="0"/>
              <a:t>Scripting </a:t>
            </a:r>
            <a:r>
              <a:rPr lang="it-IT" sz="2400" i="1" dirty="0"/>
              <a:t>server-side</a:t>
            </a:r>
            <a:r>
              <a:rPr lang="it-IT" sz="2400" dirty="0"/>
              <a:t> (PHP o ASP.NET o JSP) vs. </a:t>
            </a:r>
            <a:r>
              <a:rPr lang="it-IT" sz="2400" i="1" dirty="0"/>
              <a:t>client-side</a:t>
            </a:r>
            <a:r>
              <a:rPr lang="it-IT" sz="2400" dirty="0"/>
              <a:t> (</a:t>
            </a:r>
            <a:r>
              <a:rPr lang="it-IT" sz="2400" dirty="0" err="1"/>
              <a:t>Javascript</a:t>
            </a:r>
            <a:r>
              <a:rPr lang="it-IT" sz="2400" dirty="0"/>
              <a:t>)</a:t>
            </a:r>
          </a:p>
          <a:p>
            <a:pPr>
              <a:spcBef>
                <a:spcPts val="1200"/>
              </a:spcBef>
            </a:pPr>
            <a:r>
              <a:rPr lang="it-IT" sz="2400" dirty="0"/>
              <a:t>Nello scripting </a:t>
            </a:r>
            <a:r>
              <a:rPr lang="it-IT" sz="2400" i="1" dirty="0"/>
              <a:t>client-side</a:t>
            </a:r>
            <a:r>
              <a:rPr lang="it-IT" sz="2400" dirty="0"/>
              <a:t>, il server invia al client del codice HTML con gli script embedded (in </a:t>
            </a:r>
            <a:r>
              <a:rPr lang="it-IT" sz="2400" dirty="0" err="1"/>
              <a:t>Javascript</a:t>
            </a:r>
            <a:r>
              <a:rPr lang="it-IT" sz="2400" dirty="0"/>
              <a:t>) inalterati:</a:t>
            </a:r>
          </a:p>
          <a:p>
            <a:pPr lvl="1">
              <a:spcBef>
                <a:spcPts val="300"/>
              </a:spcBef>
            </a:pPr>
            <a:r>
              <a:rPr lang="it-IT" sz="2400" dirty="0"/>
              <a:t>il client (browser) </a:t>
            </a:r>
            <a:r>
              <a:rPr lang="it-IT" sz="2400" b="1" dirty="0"/>
              <a:t>vede</a:t>
            </a:r>
            <a:r>
              <a:rPr lang="it-IT" sz="2400" dirty="0"/>
              <a:t> il codice </a:t>
            </a:r>
            <a:r>
              <a:rPr lang="it-IT" sz="2400" dirty="0" err="1"/>
              <a:t>Javascript</a:t>
            </a:r>
            <a:r>
              <a:rPr lang="it-IT" sz="2400" dirty="0"/>
              <a:t> e lo esegue</a:t>
            </a:r>
          </a:p>
          <a:p>
            <a:pPr lvl="1">
              <a:spcBef>
                <a:spcPts val="300"/>
              </a:spcBef>
            </a:pPr>
            <a:r>
              <a:rPr lang="it-IT" sz="2400" dirty="0"/>
              <a:t>scopo: miglioramento dell'interazione lato client</a:t>
            </a:r>
          </a:p>
          <a:p>
            <a:pPr>
              <a:spcBef>
                <a:spcPts val="1800"/>
              </a:spcBef>
            </a:pPr>
            <a:r>
              <a:rPr lang="it-IT" sz="2400" dirty="0"/>
              <a:t>Come già discusso, nello scripting </a:t>
            </a:r>
            <a:r>
              <a:rPr lang="it-IT" sz="2400" i="1" dirty="0"/>
              <a:t>server-side</a:t>
            </a:r>
            <a:r>
              <a:rPr lang="it-IT" sz="2400" dirty="0"/>
              <a:t> al client (browser) arriva l'output generato dall'esecuzione dello script PHP sul server</a:t>
            </a:r>
          </a:p>
          <a:p>
            <a:pPr lvl="1">
              <a:spcBef>
                <a:spcPts val="300"/>
              </a:spcBef>
            </a:pPr>
            <a:r>
              <a:rPr lang="it-IT" sz="2400" dirty="0"/>
              <a:t>il client (browser) </a:t>
            </a:r>
            <a:r>
              <a:rPr lang="it-IT" sz="2400" b="1" dirty="0"/>
              <a:t>non</a:t>
            </a:r>
            <a:r>
              <a:rPr lang="it-IT" sz="2400" dirty="0"/>
              <a:t> vede il PHP che ha generato l'output</a:t>
            </a:r>
          </a:p>
          <a:p>
            <a:pPr lvl="1">
              <a:spcBef>
                <a:spcPts val="300"/>
              </a:spcBef>
            </a:pPr>
            <a:r>
              <a:rPr lang="it-IT" sz="2400" dirty="0"/>
              <a:t>scopo: generazione di pagine Web dinamiche (</a:t>
            </a:r>
            <a:r>
              <a:rPr lang="it-IT" sz="2400" dirty="0" err="1"/>
              <a:t>p.es</a:t>
            </a:r>
            <a:r>
              <a:rPr lang="it-IT" sz="2400" dirty="0"/>
              <a:t>. dipendenti dal contenuto di un database visibile al server); </a:t>
            </a:r>
          </a:p>
          <a:p>
            <a:pPr lvl="1">
              <a:spcBef>
                <a:spcPts val="300"/>
              </a:spcBef>
            </a:pPr>
            <a:r>
              <a:rPr lang="it-IT" sz="2200" dirty="0"/>
              <a:t>si consideri, </a:t>
            </a:r>
            <a:r>
              <a:rPr lang="it-IT" sz="2200" dirty="0" err="1"/>
              <a:t>p.es</a:t>
            </a:r>
            <a:r>
              <a:rPr lang="it-IT" sz="2200" dirty="0"/>
              <a:t>., la pagina HTML  che visualizza il listino di un sito </a:t>
            </a:r>
            <a:r>
              <a:rPr lang="it-IT" sz="2200" i="1" dirty="0"/>
              <a:t>e-commerce</a:t>
            </a:r>
            <a:endParaRPr lang="it-IT" sz="2200" dirty="0"/>
          </a:p>
          <a:p>
            <a:pPr>
              <a:spcBef>
                <a:spcPts val="1200"/>
              </a:spcBef>
            </a:pPr>
            <a:endParaRPr 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19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8100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CLI dalla riga di comando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11/09/23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19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5A8EAC3-D1EA-BE49-A0F2-06D5C995996F}"/>
              </a:ext>
            </a:extLst>
          </p:cNvPr>
          <p:cNvSpPr txBox="1">
            <a:spLocks/>
          </p:cNvSpPr>
          <p:nvPr/>
        </p:nvSpPr>
        <p:spPr>
          <a:xfrm>
            <a:off x="751050" y="1197099"/>
            <a:ext cx="7017304" cy="39397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noProof="1">
                <a:solidFill>
                  <a:srgbClr val="FF0000"/>
                </a:solidFill>
                <a:latin typeface="Ubuntu Mono" panose="020B0509030602030204" pitchFamily="49" charset="0"/>
              </a:rPr>
              <a:t>php --help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Usage: php [options] [-f] &lt;file&gt; [--] [args...]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  php [options] -S &lt;addr&gt;:&lt;port&gt; [-t docroot] [router]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  php [options] -a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-a               Run as interactive shell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-r &lt;code&gt;        Run PHP &lt;code&gt; </a:t>
            </a:r>
            <a:r>
              <a:rPr lang="it-IT" sz="1400" i="1" noProof="1">
                <a:solidFill>
                  <a:srgbClr val="000000"/>
                </a:solidFill>
                <a:latin typeface="Ubuntu Mono" panose="020B0509030602030204" pitchFamily="49" charset="0"/>
              </a:rPr>
              <a:t>without using script tags</a:t>
            </a: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&lt;?..?&gt;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-f &lt;file&gt;        Parse and execute &lt;file&gt;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-S &lt;addr&gt;:&lt;port&gt; Run with built-in web server.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-t &lt;docroot&gt;     Specify document root &lt;docroot&gt; for built-in web server.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-s               Output HTML syntax highlighted source.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-v               Version number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-c &lt;path&gt;|&lt;file&gt; Look for php.ini file in this directory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 -n               No configuration (ini) files will be used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--ini             Show configuration file names</a:t>
            </a:r>
          </a:p>
          <a:p>
            <a:pPr marL="0" indent="0">
              <a:spcBef>
                <a:spcPts val="200"/>
              </a:spcBef>
              <a:spcAft>
                <a:spcPts val="600"/>
              </a:spcAft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  ...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0675052D-5A09-B642-810E-EFB74E298152}"/>
              </a:ext>
            </a:extLst>
          </p:cNvPr>
          <p:cNvSpPr txBox="1">
            <a:spLocks/>
          </p:cNvSpPr>
          <p:nvPr/>
        </p:nvSpPr>
        <p:spPr>
          <a:xfrm>
            <a:off x="345874" y="723840"/>
            <a:ext cx="8580438" cy="48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it-IT" sz="2200" dirty="0"/>
              <a:t>Il modo più basilare di invocare PHP è come CLI, dalla riga di comando: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97F3F77F-105E-AE49-8816-303C32AAF4AE}"/>
              </a:ext>
            </a:extLst>
          </p:cNvPr>
          <p:cNvSpPr txBox="1">
            <a:spLocks/>
          </p:cNvSpPr>
          <p:nvPr/>
        </p:nvSpPr>
        <p:spPr>
          <a:xfrm>
            <a:off x="261254" y="5259823"/>
            <a:ext cx="8681134" cy="1226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it-IT" sz="2300" dirty="0"/>
              <a:t>Qui sopra, si mostra una selezione di opzioni di particolare interesse</a:t>
            </a:r>
          </a:p>
          <a:p>
            <a:pPr marL="228600" indent="-228600"/>
            <a:r>
              <a:rPr lang="it-IT" sz="2300" dirty="0"/>
              <a:t>Si vede che </a:t>
            </a:r>
            <a:r>
              <a:rPr lang="it-IT" sz="2300" i="1" dirty="0"/>
              <a:t>php</a:t>
            </a:r>
            <a:r>
              <a:rPr lang="it-IT" sz="2300" dirty="0"/>
              <a:t> può interpretare file contenenti script (</a:t>
            </a:r>
            <a:r>
              <a:rPr lang="it-IT" sz="2300" i="1" dirty="0"/>
              <a:t>php -</a:t>
            </a:r>
            <a:r>
              <a:rPr lang="it-IT" sz="2300" i="1" dirty="0" err="1"/>
              <a:t>f</a:t>
            </a:r>
            <a:r>
              <a:rPr lang="it-IT" sz="2300" dirty="0"/>
              <a:t>) o codice inserito interattivamente (</a:t>
            </a:r>
            <a:r>
              <a:rPr lang="it-IT" sz="2300" i="1" dirty="0"/>
              <a:t>php</a:t>
            </a:r>
            <a:r>
              <a:rPr lang="it-IT" sz="2300" dirty="0"/>
              <a:t> </a:t>
            </a:r>
            <a:r>
              <a:rPr lang="it-IT" sz="2300" i="1" dirty="0"/>
              <a:t>-a</a:t>
            </a:r>
            <a:r>
              <a:rPr lang="it-IT" sz="2300" dirty="0"/>
              <a:t>) o come argomento </a:t>
            </a:r>
            <a:r>
              <a:rPr lang="it-IT" sz="2300" i="1" dirty="0"/>
              <a:t>(php -</a:t>
            </a:r>
            <a:r>
              <a:rPr lang="it-IT" sz="2300" i="1" dirty="0" err="1"/>
              <a:t>r</a:t>
            </a:r>
            <a:r>
              <a:rPr lang="it-IT" sz="23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942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97734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PHP/Linux: </a:t>
            </a:r>
            <a:r>
              <a:rPr lang="it-IT" sz="4000" b="0" dirty="0"/>
              <a:t>installazione in pillole</a:t>
            </a:r>
            <a:endParaRPr lang="it-IT" sz="4000" b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11/09/23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</a:t>
            </a:fld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16F97FB-D9A0-6549-BFCF-D2BB21989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721233"/>
            <a:ext cx="8766446" cy="888436"/>
          </a:xfrm>
        </p:spPr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it-IT" sz="2400" dirty="0"/>
              <a:t>Il modo forse più basilare di </a:t>
            </a:r>
            <a:r>
              <a:rPr lang="it-IT" sz="2400" b="1" dirty="0"/>
              <a:t>installare</a:t>
            </a:r>
            <a:r>
              <a:rPr lang="it-IT" sz="2400" dirty="0"/>
              <a:t> l'interprete PHP è usare un gestore di </a:t>
            </a:r>
            <a:r>
              <a:rPr lang="it-IT" sz="2400" b="1" dirty="0"/>
              <a:t>pacchetti</a:t>
            </a:r>
            <a:r>
              <a:rPr lang="it-IT" sz="2400" dirty="0"/>
              <a:t> come </a:t>
            </a:r>
            <a:r>
              <a:rPr lang="it-IT" sz="2400" i="1" dirty="0" err="1"/>
              <a:t>brew</a:t>
            </a:r>
            <a:r>
              <a:rPr lang="it-IT" sz="2400"/>
              <a:t> di OSX, </a:t>
            </a:r>
            <a:r>
              <a:rPr lang="it-IT" sz="2400" i="1" err="1"/>
              <a:t>apt</a:t>
            </a:r>
            <a:r>
              <a:rPr lang="it-IT" sz="2400"/>
              <a:t> o </a:t>
            </a:r>
            <a:r>
              <a:rPr lang="it-IT" sz="2400" i="1" err="1"/>
              <a:t>yum</a:t>
            </a:r>
            <a:r>
              <a:rPr lang="it-IT" sz="2400"/>
              <a:t> di Linux: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AA4C7A9-632E-B04B-A6E2-EB83BD036072}"/>
              </a:ext>
            </a:extLst>
          </p:cNvPr>
          <p:cNvSpPr/>
          <p:nvPr/>
        </p:nvSpPr>
        <p:spPr>
          <a:xfrm>
            <a:off x="655454" y="1579995"/>
            <a:ext cx="7898727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600">
                <a:solidFill>
                  <a:srgbClr val="C814C9"/>
                </a:solidFill>
                <a:latin typeface="Ubuntu Mono" panose="020B0509030602030204" pitchFamily="49" charset="0"/>
              </a:rPr>
              <a:t># </a:t>
            </a:r>
            <a:r>
              <a:rPr lang="it-IT" sz="1600" i="1" err="1">
                <a:solidFill>
                  <a:srgbClr val="FF0000"/>
                </a:solidFill>
                <a:latin typeface="Ubuntu Mono" panose="020B0509030602030204" pitchFamily="49" charset="0"/>
              </a:rPr>
              <a:t>apt</a:t>
            </a:r>
            <a:r>
              <a:rPr lang="it-IT" sz="1600" i="1">
                <a:solidFill>
                  <a:srgbClr val="FF0000"/>
                </a:solidFill>
                <a:latin typeface="Ubuntu Mono" panose="020B0509030602030204" pitchFamily="49" charset="0"/>
              </a:rPr>
              <a:t>/</a:t>
            </a:r>
            <a:r>
              <a:rPr lang="it-IT" sz="1600" i="1" err="1">
                <a:solidFill>
                  <a:srgbClr val="FF0000"/>
                </a:solidFill>
                <a:latin typeface="Ubuntu Mono" panose="020B0509030602030204" pitchFamily="49" charset="0"/>
              </a:rPr>
              <a:t>yum</a:t>
            </a:r>
            <a:r>
              <a:rPr lang="it-IT" sz="1600" i="1">
                <a:solidFill>
                  <a:srgbClr val="FF0000"/>
                </a:solidFill>
                <a:latin typeface="Ubuntu Mono" panose="020B0509030602030204" pitchFamily="49" charset="0"/>
              </a:rPr>
              <a:t>/</a:t>
            </a:r>
            <a:r>
              <a:rPr lang="it-IT" sz="1600" i="1" err="1">
                <a:solidFill>
                  <a:srgbClr val="FF0000"/>
                </a:solidFill>
                <a:latin typeface="Ubuntu Mono" panose="020B0509030602030204" pitchFamily="49" charset="0"/>
              </a:rPr>
              <a:t>brew</a:t>
            </a:r>
            <a:r>
              <a:rPr lang="it-IT" sz="1600" i="1">
                <a:solidFill>
                  <a:srgbClr val="FF0000"/>
                </a:solidFill>
                <a:latin typeface="Ubuntu Mono" panose="020B0509030602030204" pitchFamily="49" charset="0"/>
              </a:rPr>
              <a:t> </a:t>
            </a:r>
            <a:r>
              <a:rPr lang="it-IT" sz="1600" i="1" err="1">
                <a:solidFill>
                  <a:srgbClr val="FF0000"/>
                </a:solidFill>
                <a:latin typeface="Ubuntu Mono" panose="020B0509030602030204" pitchFamily="49" charset="0"/>
              </a:rPr>
              <a:t>install</a:t>
            </a:r>
            <a:r>
              <a:rPr lang="it-IT" sz="1600" i="1">
                <a:solidFill>
                  <a:srgbClr val="FF0000"/>
                </a:solidFill>
                <a:latin typeface="Ubuntu Mono" panose="020B0509030602030204" pitchFamily="49" charset="0"/>
              </a:rPr>
              <a:t> php</a:t>
            </a:r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            </a:t>
            </a:r>
            <a:r>
              <a:rPr lang="it-IT" sz="16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# </a:t>
            </a:r>
            <a:r>
              <a:rPr lang="it-IT" sz="1600" i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 PHP</a:t>
            </a:r>
            <a:endParaRPr lang="it-IT" sz="1600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9799AD54-9678-2744-880E-DFAC513F9EBD}"/>
              </a:ext>
            </a:extLst>
          </p:cNvPr>
          <p:cNvSpPr txBox="1">
            <a:spLocks/>
          </p:cNvSpPr>
          <p:nvPr/>
        </p:nvSpPr>
        <p:spPr>
          <a:xfrm>
            <a:off x="261808" y="2048543"/>
            <a:ext cx="8766446" cy="171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/>
              <a:t>NB: in </a:t>
            </a:r>
            <a:r>
              <a:rPr lang="it-IT" sz="2400" b="1" err="1"/>
              <a:t>Ubuntu</a:t>
            </a:r>
            <a:r>
              <a:rPr lang="it-IT" sz="2400"/>
              <a:t> la "</a:t>
            </a:r>
            <a:r>
              <a:rPr lang="it-IT" sz="2400" err="1"/>
              <a:t>pacchettizzazione</a:t>
            </a:r>
            <a:r>
              <a:rPr lang="it-IT" sz="2400"/>
              <a:t>" ha una granularità assai </a:t>
            </a:r>
            <a:r>
              <a:rPr lang="it-IT" sz="2400" b="1"/>
              <a:t>fine</a:t>
            </a:r>
            <a:r>
              <a:rPr lang="it-IT" sz="2400"/>
              <a:t>...</a:t>
            </a:r>
          </a:p>
          <a:p>
            <a:pPr marL="0" indent="0">
              <a:buNone/>
            </a:pPr>
            <a:r>
              <a:rPr lang="it-IT" sz="2400"/>
              <a:t>Occorrono quindi molti pacchetti per usare </a:t>
            </a:r>
            <a:r>
              <a:rPr lang="it-IT" sz="2400" i="1"/>
              <a:t>php</a:t>
            </a:r>
            <a:r>
              <a:rPr lang="it-IT" sz="2400"/>
              <a:t>: verranno installati automaticamente in quanto dipendenze del pacchetto</a:t>
            </a:r>
            <a:r>
              <a:rPr lang="it-IT" sz="2400" i="1"/>
              <a:t> </a:t>
            </a:r>
            <a:r>
              <a:rPr lang="it-IT" sz="2300">
                <a:latin typeface="Ubuntu Mono" panose="020B0509030602030204" pitchFamily="49" charset="0"/>
              </a:rPr>
              <a:t>php</a:t>
            </a:r>
          </a:p>
          <a:p>
            <a:pPr marL="0" indent="0">
              <a:buNone/>
            </a:pPr>
            <a:r>
              <a:rPr lang="it-IT" sz="2000"/>
              <a:t>NB: l'output qui sotto presuppone che il pacchetto </a:t>
            </a:r>
            <a:r>
              <a:rPr lang="it-IT" sz="2000" i="1"/>
              <a:t>apache2</a:t>
            </a:r>
            <a:r>
              <a:rPr lang="it-IT" sz="2000"/>
              <a:t> sia già installato</a:t>
            </a:r>
            <a:endParaRPr lang="it-IT" sz="2000">
              <a:latin typeface="Ubuntu Mono" panose="020B0509030602030204" pitchFamily="49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E2C4F15-07EC-3E4F-94DF-257A30FC5CEC}"/>
              </a:ext>
            </a:extLst>
          </p:cNvPr>
          <p:cNvSpPr/>
          <p:nvPr/>
        </p:nvSpPr>
        <p:spPr>
          <a:xfrm>
            <a:off x="655454" y="3780119"/>
            <a:ext cx="7898728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600">
                <a:solidFill>
                  <a:srgbClr val="C814C9"/>
                </a:solidFill>
                <a:latin typeface="Ubuntu Mono" panose="020B0509030602030204" pitchFamily="49" charset="0"/>
              </a:rPr>
              <a:t># </a:t>
            </a:r>
            <a:r>
              <a:rPr lang="it-IT" sz="1600" i="1" err="1">
                <a:solidFill>
                  <a:srgbClr val="FF0000"/>
                </a:solidFill>
                <a:latin typeface="Ubuntu Mono" panose="020B0509030602030204" pitchFamily="49" charset="0"/>
              </a:rPr>
              <a:t>apt</a:t>
            </a:r>
            <a:r>
              <a:rPr lang="it-IT" sz="1600" i="1">
                <a:solidFill>
                  <a:srgbClr val="FF0000"/>
                </a:solidFill>
                <a:latin typeface="Ubuntu Mono" panose="020B0509030602030204" pitchFamily="49" charset="0"/>
              </a:rPr>
              <a:t> </a:t>
            </a:r>
            <a:r>
              <a:rPr lang="it-IT" sz="1600" i="1" err="1">
                <a:solidFill>
                  <a:srgbClr val="FF0000"/>
                </a:solidFill>
                <a:latin typeface="Ubuntu Mono" panose="020B0509030602030204" pitchFamily="49" charset="0"/>
              </a:rPr>
              <a:t>install</a:t>
            </a:r>
            <a:r>
              <a:rPr lang="it-IT" sz="1600" i="1">
                <a:solidFill>
                  <a:srgbClr val="FF0000"/>
                </a:solidFill>
                <a:latin typeface="Ubuntu Mono" panose="020B0509030602030204" pitchFamily="49" charset="0"/>
              </a:rPr>
              <a:t> php</a:t>
            </a:r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                              </a:t>
            </a:r>
            <a:r>
              <a:rPr lang="it-IT" sz="16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# </a:t>
            </a:r>
            <a:r>
              <a:rPr lang="it-IT" sz="16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pacchetto</a:t>
            </a:r>
            <a:r>
              <a:rPr lang="it-IT" sz="1600" i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php</a:t>
            </a:r>
            <a:r>
              <a:rPr lang="it-IT" sz="16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Ubuntu è</a:t>
            </a:r>
            <a:endParaRPr lang="it-IT" sz="16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...                                            </a:t>
            </a:r>
            <a:r>
              <a:rPr lang="it-IT" sz="16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# </a:t>
            </a:r>
            <a:r>
              <a:rPr lang="it-IT" sz="16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 vuoto, ma ne richiede altri </a:t>
            </a:r>
            <a:endParaRPr lang="it-IT" sz="16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The </a:t>
            </a:r>
            <a:r>
              <a:rPr lang="it-IT" sz="1600" err="1">
                <a:solidFill>
                  <a:srgbClr val="000000"/>
                </a:solidFill>
                <a:latin typeface="Ubuntu Mono" panose="020B0509030602030204" pitchFamily="49" charset="0"/>
              </a:rPr>
              <a:t>following</a:t>
            </a:r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 NEW </a:t>
            </a:r>
            <a:r>
              <a:rPr lang="it-IT" sz="1600" err="1">
                <a:solidFill>
                  <a:srgbClr val="000000"/>
                </a:solidFill>
                <a:latin typeface="Ubuntu Mono" panose="020B0509030602030204" pitchFamily="49" charset="0"/>
              </a:rPr>
              <a:t>packages</a:t>
            </a:r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600" err="1">
                <a:solidFill>
                  <a:srgbClr val="000000"/>
                </a:solidFill>
                <a:latin typeface="Ubuntu Mono" panose="020B0509030602030204" pitchFamily="49" charset="0"/>
              </a:rPr>
              <a:t>will</a:t>
            </a:r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 be </a:t>
            </a:r>
            <a:r>
              <a:rPr lang="it-IT" sz="1600" err="1">
                <a:solidFill>
                  <a:srgbClr val="000000"/>
                </a:solidFill>
                <a:latin typeface="Ubuntu Mono" panose="020B0509030602030204" pitchFamily="49" charset="0"/>
              </a:rPr>
              <a:t>installed</a:t>
            </a:r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:  </a:t>
            </a:r>
            <a:r>
              <a:rPr lang="it-IT" sz="1600">
                <a:solidFill>
                  <a:schemeClr val="tx2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# </a:t>
            </a:r>
            <a:r>
              <a:rPr lang="it-IT" sz="16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 </a:t>
            </a:r>
            <a:r>
              <a:rPr lang="it-IT" sz="1600" i="1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apt</a:t>
            </a:r>
            <a:r>
              <a:rPr lang="it-IT" sz="16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installerà, come si vede...</a:t>
            </a:r>
          </a:p>
          <a:p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  libapache2-mod-php7.2 php-common php7.2 php7.2-cli php7.2-common </a:t>
            </a:r>
            <a:b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  php7.2-opcache php7.2-readline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1898C18-B9DE-4E92-9CA5-ACA40F0EBD0E}"/>
              </a:ext>
            </a:extLst>
          </p:cNvPr>
          <p:cNvSpPr txBox="1">
            <a:spLocks/>
          </p:cNvSpPr>
          <p:nvPr/>
        </p:nvSpPr>
        <p:spPr>
          <a:xfrm>
            <a:off x="261808" y="5144563"/>
            <a:ext cx="8766446" cy="469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/>
              <a:t>NB: le dipendenze di un pacchetto si possono determinare così:</a:t>
            </a:r>
            <a:endParaRPr lang="it-IT" sz="2300">
              <a:latin typeface="Ubuntu Mono" panose="020B0509030602030204" pitchFamily="49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C24FB52-EC48-49D9-89B6-27FAA3335DB9}"/>
              </a:ext>
            </a:extLst>
          </p:cNvPr>
          <p:cNvSpPr/>
          <p:nvPr/>
        </p:nvSpPr>
        <p:spPr>
          <a:xfrm>
            <a:off x="655454" y="5606054"/>
            <a:ext cx="7898728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sz="1600">
                <a:solidFill>
                  <a:srgbClr val="C814C9"/>
                </a:solidFill>
                <a:latin typeface="Ubuntu Mono" panose="020B0509030602030204" pitchFamily="49" charset="0"/>
              </a:rPr>
              <a:t># </a:t>
            </a:r>
            <a:r>
              <a:rPr lang="it-IT" sz="1600" i="1">
                <a:solidFill>
                  <a:srgbClr val="FF0000"/>
                </a:solidFill>
                <a:latin typeface="Ubuntu Mono" panose="020B0509030602030204" pitchFamily="49" charset="0"/>
              </a:rPr>
              <a:t>apt-cache depends php</a:t>
            </a:r>
            <a:endParaRPr lang="it-IT" sz="16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600">
                <a:solidFill>
                  <a:srgbClr val="000000"/>
                </a:solidFill>
                <a:latin typeface="Ubuntu Mono" panose="020B0509030602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6829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8100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CLI ed </a:t>
            </a:r>
            <a:r>
              <a:rPr lang="it-IT" sz="4000" b="0" err="1"/>
              <a:t>engine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11/09/23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20</a:t>
            </a:fld>
            <a:endParaRPr lang="it-IT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97F3F77F-105E-AE49-8816-303C32AAF4AE}"/>
              </a:ext>
            </a:extLst>
          </p:cNvPr>
          <p:cNvSpPr txBox="1">
            <a:spLocks/>
          </p:cNvSpPr>
          <p:nvPr/>
        </p:nvSpPr>
        <p:spPr>
          <a:xfrm>
            <a:off x="324000" y="803117"/>
            <a:ext cx="5672827" cy="1263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500"/>
              <a:t>Il comando </a:t>
            </a:r>
            <a:r>
              <a:rPr lang="it-IT" sz="2500" i="1"/>
              <a:t>php -a</a:t>
            </a:r>
            <a:r>
              <a:rPr lang="it-IT" sz="2500"/>
              <a:t> invocato da shell offre (come già visto prima) una REPL, parte della CLI (</a:t>
            </a:r>
            <a:r>
              <a:rPr lang="it-IT" sz="2500" err="1"/>
              <a:t>Command</a:t>
            </a:r>
            <a:r>
              <a:rPr lang="it-IT" sz="2500"/>
              <a:t> Line Interface) </a:t>
            </a:r>
            <a:r>
              <a:rPr lang="it-IT" sz="2500" i="1"/>
              <a:t>php</a:t>
            </a:r>
            <a:r>
              <a:rPr lang="it-IT" sz="2500"/>
              <a:t>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DD1F472-E19C-5341-8E47-05AE6FB52652}"/>
              </a:ext>
            </a:extLst>
          </p:cNvPr>
          <p:cNvSpPr txBox="1">
            <a:spLocks/>
          </p:cNvSpPr>
          <p:nvPr/>
        </p:nvSpPr>
        <p:spPr>
          <a:xfrm>
            <a:off x="361950" y="5300148"/>
            <a:ext cx="8199344" cy="11749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None/>
            </a:pPr>
            <a:r>
              <a:rPr lang="it-IT" sz="2500" spc="-10" dirty="0"/>
              <a:t>Come server, la CLI opera </a:t>
            </a:r>
            <a:r>
              <a:rPr lang="it-IT" sz="2500" b="1" i="1" spc="-10" dirty="0"/>
              <a:t>stand-alone</a:t>
            </a:r>
            <a:r>
              <a:rPr lang="it-IT" sz="2500" spc="-10" dirty="0"/>
              <a:t>, cioè non ha bisogno di un server Web "davanti" per interagire con i clienti (come invece si mostra nell' architettura nelle </a:t>
            </a:r>
            <a:r>
              <a:rPr lang="it-IT" sz="2500" dirty="0"/>
              <a:t>slide </a:t>
            </a:r>
            <a:r>
              <a:rPr lang="it-IT" sz="2500" dirty="0">
                <a:hlinkClick r:id="rId3" action="ppaction://hlinksldjump"/>
              </a:rPr>
              <a:t>7</a:t>
            </a:r>
            <a:r>
              <a:rPr lang="it-IT" sz="2500" dirty="0"/>
              <a:t> e seguenti</a:t>
            </a:r>
            <a:r>
              <a:rPr lang="it-IT" sz="2500" spc="-10" dirty="0"/>
              <a:t>)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EE26D04-E2DA-524F-BF4E-A25BCBE1EC7C}"/>
              </a:ext>
            </a:extLst>
          </p:cNvPr>
          <p:cNvGrpSpPr/>
          <p:nvPr/>
        </p:nvGrpSpPr>
        <p:grpSpPr>
          <a:xfrm>
            <a:off x="6066178" y="2064497"/>
            <a:ext cx="2876210" cy="1432764"/>
            <a:chOff x="6181148" y="1034750"/>
            <a:chExt cx="2876210" cy="1432764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A938CD43-5854-0549-A86D-C6DADA3479B3}"/>
                </a:ext>
              </a:extLst>
            </p:cNvPr>
            <p:cNvSpPr/>
            <p:nvPr/>
          </p:nvSpPr>
          <p:spPr>
            <a:xfrm>
              <a:off x="6181148" y="1034750"/>
              <a:ext cx="2876210" cy="14327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it-IT"/>
                <a:t>PHP CLI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20866BC6-E4EB-5B4A-B6AE-4C975FF2BC79}"/>
                </a:ext>
              </a:extLst>
            </p:cNvPr>
            <p:cNvSpPr/>
            <p:nvPr/>
          </p:nvSpPr>
          <p:spPr>
            <a:xfrm>
              <a:off x="6830639" y="1505188"/>
              <a:ext cx="2056495" cy="8022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/>
                <a:t>PHP </a:t>
              </a:r>
              <a:r>
                <a:rPr lang="it-IT" err="1"/>
                <a:t>engine</a:t>
              </a:r>
              <a:endParaRPr lang="it-IT"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BAA6EA5F-92F1-E34A-8F65-9A75A123C7E4}"/>
              </a:ext>
            </a:extLst>
          </p:cNvPr>
          <p:cNvSpPr/>
          <p:nvPr/>
        </p:nvSpPr>
        <p:spPr>
          <a:xfrm>
            <a:off x="6066177" y="932213"/>
            <a:ext cx="2670021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accent6">
                    <a:lumMod val="75000"/>
                  </a:schemeClr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i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-a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php&gt; </a:t>
            </a:r>
            <a:r>
              <a:rPr lang="it-IT" sz="14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echo</a:t>
            </a:r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"Hello!";</a:t>
            </a:r>
          </a:p>
          <a:p>
            <a:r>
              <a:rPr lang="it-IT" sz="14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Hello!</a:t>
            </a:r>
          </a:p>
          <a:p>
            <a:r>
              <a:rPr lang="it-IT" sz="1400">
                <a:solidFill>
                  <a:srgbClr val="000000"/>
                </a:solidFill>
                <a:latin typeface="Ubuntu Mono" panose="020B0509030602030204" pitchFamily="49" charset="0"/>
              </a:rPr>
              <a:t>php&gt; </a:t>
            </a:r>
            <a:endParaRPr lang="it-IT" sz="14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B700942-AA73-3840-B803-C29FB4DE9BFF}"/>
              </a:ext>
            </a:extLst>
          </p:cNvPr>
          <p:cNvSpPr txBox="1">
            <a:spLocks/>
          </p:cNvSpPr>
          <p:nvPr/>
        </p:nvSpPr>
        <p:spPr>
          <a:xfrm>
            <a:off x="324000" y="2020380"/>
            <a:ext cx="5362284" cy="1605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500" dirty="0"/>
              <a:t>La REPL è in grado di interpretare le istruzioni PHP lette, in quanto la </a:t>
            </a:r>
            <a:r>
              <a:rPr lang="it-IT" sz="2500" spc="-10" dirty="0"/>
              <a:t>CLI </a:t>
            </a:r>
            <a:r>
              <a:rPr lang="it-IT" sz="2500" i="1" spc="-10" dirty="0"/>
              <a:t>php</a:t>
            </a:r>
            <a:r>
              <a:rPr lang="it-IT" sz="2500" spc="-10" dirty="0"/>
              <a:t> è costruita intorno a un componente </a:t>
            </a:r>
            <a:r>
              <a:rPr lang="it-IT" sz="2500" i="1" spc="-10" dirty="0" err="1"/>
              <a:t>engine</a:t>
            </a:r>
            <a:r>
              <a:rPr lang="it-IT" sz="2500" spc="-10" dirty="0"/>
              <a:t> (interprete) PHP</a:t>
            </a:r>
            <a:r>
              <a:rPr lang="it-IT" sz="2500" dirty="0"/>
              <a:t> 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106023A-503B-F241-AA31-42391A573BA0}"/>
              </a:ext>
            </a:extLst>
          </p:cNvPr>
          <p:cNvSpPr txBox="1">
            <a:spLocks/>
          </p:cNvSpPr>
          <p:nvPr/>
        </p:nvSpPr>
        <p:spPr>
          <a:xfrm>
            <a:off x="324000" y="3646876"/>
            <a:ext cx="8774099" cy="161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None/>
            </a:pPr>
            <a:r>
              <a:rPr lang="it-IT" sz="2500" dirty="0"/>
              <a:t>La CLI è anche in grado di elaborare un file </a:t>
            </a:r>
            <a:r>
              <a:rPr lang="it-IT" sz="2500" i="1" dirty="0"/>
              <a:t>.php</a:t>
            </a:r>
            <a:r>
              <a:rPr lang="it-IT" sz="2500" dirty="0"/>
              <a:t>, contenente HTML e script PHP, interpretando gli script PHP attraverso </a:t>
            </a:r>
            <a:r>
              <a:rPr lang="it-IT" sz="2500" dirty="0" err="1"/>
              <a:t>l'engine</a:t>
            </a:r>
            <a:r>
              <a:rPr lang="it-IT" sz="2500" dirty="0"/>
              <a:t>.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it-IT" sz="2500" dirty="0"/>
              <a:t>Ciò può avvenire in due modalità: </a:t>
            </a:r>
            <a:r>
              <a:rPr lang="it-IT" sz="2500" b="1" dirty="0"/>
              <a:t>locale</a:t>
            </a:r>
            <a:r>
              <a:rPr lang="it-IT" sz="2500" dirty="0"/>
              <a:t> (</a:t>
            </a:r>
            <a:r>
              <a:rPr lang="it-IT" sz="2500" i="1" dirty="0"/>
              <a:t>php -</a:t>
            </a:r>
            <a:r>
              <a:rPr lang="it-IT" sz="2500" i="1" dirty="0" err="1"/>
              <a:t>f</a:t>
            </a:r>
            <a:r>
              <a:rPr lang="it-IT" sz="2500" dirty="0"/>
              <a:t>) o </a:t>
            </a:r>
            <a:r>
              <a:rPr lang="it-IT" sz="2500" b="1" dirty="0"/>
              <a:t>server</a:t>
            </a:r>
            <a:r>
              <a:rPr lang="it-IT" sz="2500" dirty="0"/>
              <a:t> (</a:t>
            </a:r>
            <a:r>
              <a:rPr lang="it-IT" sz="2500" i="1" dirty="0"/>
              <a:t>php -</a:t>
            </a:r>
            <a:r>
              <a:rPr lang="it-IT" sz="2500" i="1" dirty="0" err="1"/>
              <a:t>S</a:t>
            </a:r>
            <a:r>
              <a:rPr lang="it-IT" sz="2500" dirty="0"/>
              <a:t>) come illustrato nella prossima slide</a:t>
            </a:r>
          </a:p>
        </p:txBody>
      </p:sp>
    </p:spTree>
    <p:extLst>
      <p:ext uri="{BB962C8B-B14F-4D97-AF65-F5344CB8AC3E}">
        <p14:creationId xmlns:p14="http://schemas.microsoft.com/office/powerpoint/2010/main" val="57519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8100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 CLI: modalità "locale" e "server"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11/09/23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21</a:t>
            </a:fld>
            <a:endParaRPr lang="it-IT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97F3F77F-105E-AE49-8816-303C32AAF4AE}"/>
              </a:ext>
            </a:extLst>
          </p:cNvPr>
          <p:cNvSpPr txBox="1">
            <a:spLocks/>
          </p:cNvSpPr>
          <p:nvPr/>
        </p:nvSpPr>
        <p:spPr>
          <a:xfrm>
            <a:off x="160256" y="711539"/>
            <a:ext cx="6167665" cy="5716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None/>
            </a:pPr>
            <a:r>
              <a:rPr lang="it-IT" sz="2400" dirty="0"/>
              <a:t>La CLI può </a:t>
            </a:r>
            <a:r>
              <a:rPr lang="it-IT" sz="2400" b="1" dirty="0"/>
              <a:t>elaborare un file</a:t>
            </a:r>
            <a:r>
              <a:rPr lang="it-IT" sz="2400" dirty="0"/>
              <a:t>, come qui a destra </a:t>
            </a:r>
            <a:r>
              <a:rPr lang="it-IT" sz="2400" i="1" dirty="0" err="1"/>
              <a:t>embedded.php</a:t>
            </a:r>
            <a:r>
              <a:rPr lang="it-IT" sz="2400" dirty="0"/>
              <a:t>, contenente HTML e script PHP, in due modalità:</a:t>
            </a:r>
          </a:p>
          <a:p>
            <a:pPr marL="50800" indent="0">
              <a:lnSpc>
                <a:spcPct val="95000"/>
              </a:lnSpc>
              <a:buNone/>
              <a:tabLst>
                <a:tab pos="354013" algn="l"/>
              </a:tabLst>
            </a:pPr>
            <a:r>
              <a:rPr lang="it-IT" sz="2400" dirty="0"/>
              <a:t>1.</a:t>
            </a:r>
            <a:r>
              <a:rPr lang="it-IT" sz="2400" i="1" dirty="0"/>
              <a:t>	locale</a:t>
            </a:r>
            <a:r>
              <a:rPr lang="it-IT" sz="2400" dirty="0"/>
              <a:t>, invocata con </a:t>
            </a:r>
            <a:r>
              <a:rPr lang="it-IT" sz="2400" i="1" dirty="0">
                <a:highlight>
                  <a:srgbClr val="EDF2F9"/>
                </a:highlight>
              </a:rPr>
              <a:t>php -</a:t>
            </a:r>
            <a:r>
              <a:rPr lang="it-IT" sz="2400" i="1" dirty="0" err="1">
                <a:highlight>
                  <a:srgbClr val="EDF2F9"/>
                </a:highlight>
              </a:rPr>
              <a:t>f</a:t>
            </a:r>
            <a:r>
              <a:rPr lang="it-IT" sz="2400" i="1" dirty="0">
                <a:highlight>
                  <a:srgbClr val="EDF2F9"/>
                </a:highlight>
              </a:rPr>
              <a:t> </a:t>
            </a:r>
            <a:r>
              <a:rPr lang="it-IT" sz="2400" i="1" dirty="0" err="1">
                <a:highlight>
                  <a:srgbClr val="EDF2F9"/>
                </a:highlight>
              </a:rPr>
              <a:t>embedded.php</a:t>
            </a:r>
            <a:endParaRPr lang="it-IT" sz="2400" i="1" dirty="0">
              <a:highlight>
                <a:srgbClr val="EDF2F9"/>
              </a:highlight>
            </a:endParaRPr>
          </a:p>
          <a:p>
            <a:pPr marL="363538" indent="0">
              <a:lnSpc>
                <a:spcPct val="95000"/>
              </a:lnSpc>
              <a:spcBef>
                <a:spcPts val="300"/>
              </a:spcBef>
              <a:buNone/>
            </a:pPr>
            <a:r>
              <a:rPr lang="it-IT" sz="2400" dirty="0"/>
              <a:t>NB: in questo caso, la CLI scrive sulla </a:t>
            </a:r>
            <a:r>
              <a:rPr lang="it-IT" sz="2400" b="1" dirty="0"/>
              <a:t>standard output</a:t>
            </a:r>
            <a:r>
              <a:rPr lang="it-IT" sz="2400" dirty="0"/>
              <a:t> locale</a:t>
            </a:r>
          </a:p>
          <a:p>
            <a:pPr marL="50800" indent="0">
              <a:lnSpc>
                <a:spcPct val="95000"/>
              </a:lnSpc>
              <a:spcBef>
                <a:spcPts val="1200"/>
              </a:spcBef>
              <a:buNone/>
              <a:tabLst>
                <a:tab pos="354013" algn="l"/>
              </a:tabLst>
            </a:pPr>
            <a:r>
              <a:rPr lang="it-IT" sz="2400" dirty="0"/>
              <a:t>2.	</a:t>
            </a:r>
            <a:r>
              <a:rPr lang="it-IT" sz="2400" i="1" dirty="0"/>
              <a:t>server</a:t>
            </a:r>
            <a:r>
              <a:rPr lang="it-IT" sz="2400" dirty="0"/>
              <a:t>;</a:t>
            </a:r>
            <a:r>
              <a:rPr lang="it-IT" sz="2400" i="1" dirty="0"/>
              <a:t> </a:t>
            </a:r>
            <a:r>
              <a:rPr lang="it-IT" sz="2400" dirty="0"/>
              <a:t>in tal caso la CLI, invocata con </a:t>
            </a:r>
            <a:r>
              <a:rPr lang="it-IT" sz="2400" i="1" dirty="0">
                <a:highlight>
                  <a:srgbClr val="EDF2F9"/>
                </a:highlight>
              </a:rPr>
              <a:t>php -</a:t>
            </a:r>
            <a:r>
              <a:rPr lang="it-IT" sz="2400" i="1" dirty="0" err="1">
                <a:highlight>
                  <a:srgbClr val="EDF2F9"/>
                </a:highlight>
              </a:rPr>
              <a:t>S</a:t>
            </a:r>
            <a:endParaRPr lang="it-IT" sz="2400" dirty="0"/>
          </a:p>
          <a:p>
            <a:pPr marL="541338" indent="-177800">
              <a:lnSpc>
                <a:spcPct val="95000"/>
              </a:lnSpc>
              <a:spcBef>
                <a:spcPts val="600"/>
              </a:spcBef>
              <a:buSzPct val="90000"/>
            </a:pPr>
            <a:r>
              <a:rPr lang="it-IT" sz="2400" dirty="0"/>
              <a:t>ascolta su </a:t>
            </a:r>
            <a:r>
              <a:rPr lang="it-IT" sz="2400" dirty="0" err="1"/>
              <a:t>socket</a:t>
            </a:r>
            <a:r>
              <a:rPr lang="it-IT" sz="2400" dirty="0"/>
              <a:t> di rete (qui </a:t>
            </a:r>
            <a:r>
              <a:rPr lang="it-IT" sz="2200" dirty="0">
                <a:highlight>
                  <a:srgbClr val="FFFF00"/>
                </a:highlight>
                <a:latin typeface="Arial Narrow" panose="020B0604020202020204" pitchFamily="34" charset="0"/>
                <a:cs typeface="Arial Narrow" panose="020B0604020202020204" pitchFamily="34" charset="0"/>
              </a:rPr>
              <a:t>192.168.1.8:8000</a:t>
            </a:r>
            <a:r>
              <a:rPr lang="it-IT" sz="2400" dirty="0"/>
              <a:t>)</a:t>
            </a:r>
          </a:p>
          <a:p>
            <a:pPr marL="541338" indent="-177800">
              <a:lnSpc>
                <a:spcPct val="95000"/>
              </a:lnSpc>
              <a:spcBef>
                <a:spcPts val="600"/>
              </a:spcBef>
              <a:buSzPct val="90000"/>
            </a:pPr>
            <a:r>
              <a:rPr lang="it-IT" sz="2400" dirty="0"/>
              <a:t>accetta richieste di </a:t>
            </a:r>
            <a:r>
              <a:rPr lang="it-IT" sz="2400" b="1" dirty="0"/>
              <a:t>connessione</a:t>
            </a:r>
            <a:r>
              <a:rPr lang="it-IT" sz="2400" dirty="0"/>
              <a:t> </a:t>
            </a:r>
            <a:r>
              <a:rPr lang="it-IT" sz="2400" b="1" dirty="0"/>
              <a:t>HTTP</a:t>
            </a:r>
            <a:r>
              <a:rPr lang="it-IT" sz="2400" dirty="0"/>
              <a:t>, su cui riceve una </a:t>
            </a:r>
            <a:r>
              <a:rPr lang="it-IT" sz="2400" b="1" dirty="0"/>
              <a:t>richiesta HTTP</a:t>
            </a:r>
            <a:r>
              <a:rPr lang="it-IT" sz="2400" dirty="0"/>
              <a:t> (</a:t>
            </a:r>
            <a:r>
              <a:rPr lang="it-IT" sz="2400" dirty="0">
                <a:latin typeface="Ubuntu Mono" panose="020B0509030602030204" pitchFamily="49" charset="0"/>
              </a:rPr>
              <a:t>GET</a:t>
            </a:r>
            <a:r>
              <a:rPr lang="it-IT" sz="2400" dirty="0"/>
              <a:t> </a:t>
            </a:r>
            <a:br>
              <a:rPr lang="it-IT" sz="2400" dirty="0"/>
            </a:br>
            <a:r>
              <a:rPr lang="it-IT" sz="2400" dirty="0">
                <a:latin typeface="Ubuntu Mono" panose="020B0509030602030204" pitchFamily="49" charset="0"/>
              </a:rPr>
              <a:t>POST</a:t>
            </a:r>
            <a:r>
              <a:rPr lang="it-IT" sz="2400" dirty="0"/>
              <a:t>, </a:t>
            </a:r>
            <a:r>
              <a:rPr lang="it-IT" sz="2400" dirty="0">
                <a:latin typeface="Ubuntu Mono" panose="020B0509030602030204" pitchFamily="49" charset="0"/>
              </a:rPr>
              <a:t>PUT</a:t>
            </a:r>
            <a:r>
              <a:rPr lang="it-IT" sz="2400" dirty="0"/>
              <a:t>, </a:t>
            </a:r>
            <a:r>
              <a:rPr lang="it-IT" sz="2400" dirty="0">
                <a:latin typeface="Ubuntu Mono" panose="020B0509030602030204" pitchFamily="49" charset="0"/>
              </a:rPr>
              <a:t>DELETE</a:t>
            </a:r>
            <a:r>
              <a:rPr lang="it-IT" sz="2400" dirty="0"/>
              <a:t>...,) e invia la </a:t>
            </a:r>
            <a:r>
              <a:rPr lang="it-IT" sz="2400" b="1" dirty="0"/>
              <a:t>risposta</a:t>
            </a:r>
            <a:r>
              <a:rPr lang="it-IT" sz="2400" dirty="0"/>
              <a:t> </a:t>
            </a:r>
          </a:p>
          <a:p>
            <a:pPr marL="541338" indent="0">
              <a:lnSpc>
                <a:spcPct val="95000"/>
              </a:lnSpc>
              <a:spcBef>
                <a:spcPts val="400"/>
              </a:spcBef>
              <a:buSzPct val="90000"/>
              <a:buNone/>
            </a:pPr>
            <a:r>
              <a:rPr lang="it-IT" sz="2200" dirty="0"/>
              <a:t>NB: tali richieste possono provenire da browser o da altri clienti come </a:t>
            </a:r>
            <a:r>
              <a:rPr lang="it-IT" sz="2200" i="1" dirty="0" err="1"/>
              <a:t>curl</a:t>
            </a:r>
            <a:r>
              <a:rPr lang="it-IT" sz="2200" dirty="0"/>
              <a:t> o, qui a destra, </a:t>
            </a:r>
            <a:r>
              <a:rPr lang="it-IT" sz="2200" i="1" dirty="0"/>
              <a:t>telnet</a:t>
            </a:r>
            <a:endParaRPr lang="it-IT" sz="2200" dirty="0"/>
          </a:p>
          <a:p>
            <a:pPr marL="541338" indent="-177800">
              <a:lnSpc>
                <a:spcPct val="95000"/>
              </a:lnSpc>
              <a:spcBef>
                <a:spcPts val="600"/>
              </a:spcBef>
              <a:buSzPct val="90000"/>
            </a:pPr>
            <a:r>
              <a:rPr lang="it-IT" sz="2400" dirty="0" err="1"/>
              <a:t>p.es</a:t>
            </a:r>
            <a:r>
              <a:rPr lang="it-IT" sz="2400" dirty="0"/>
              <a:t>. a </a:t>
            </a:r>
            <a:r>
              <a:rPr lang="it-IT" sz="2200" dirty="0">
                <a:highlight>
                  <a:srgbClr val="C0C0C0"/>
                </a:highlight>
                <a:latin typeface="Ubuntu Mono" panose="020B0509030602030204" pitchFamily="49" charset="0"/>
              </a:rPr>
              <a:t>GET</a:t>
            </a:r>
            <a:r>
              <a:rPr lang="it-IT" sz="2200" dirty="0">
                <a:highlight>
                  <a:srgbClr val="C0C0C0"/>
                </a:highlight>
              </a:rPr>
              <a:t> </a:t>
            </a:r>
            <a:r>
              <a:rPr lang="it-IT" sz="2200" dirty="0">
                <a:highlight>
                  <a:srgbClr val="C0C0C0"/>
                </a:highlight>
                <a:latin typeface="Ubuntu Mono" panose="020B0509030602030204" pitchFamily="49" charset="0"/>
              </a:rPr>
              <a:t>/</a:t>
            </a:r>
            <a:r>
              <a:rPr lang="it-IT" sz="2200" dirty="0" err="1">
                <a:highlight>
                  <a:srgbClr val="C0C0C0"/>
                </a:highlight>
                <a:latin typeface="Ubuntu Mono" panose="020B0509030602030204" pitchFamily="49" charset="0"/>
              </a:rPr>
              <a:t>embedded.php</a:t>
            </a:r>
            <a:r>
              <a:rPr lang="it-IT" sz="2400" dirty="0"/>
              <a:t> il server risponde inviando il file con gli script PHP interpretati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34E9E0B-479B-3B4F-BAD1-C925980D6355}"/>
              </a:ext>
            </a:extLst>
          </p:cNvPr>
          <p:cNvSpPr/>
          <p:nvPr/>
        </p:nvSpPr>
        <p:spPr>
          <a:xfrm>
            <a:off x="6383380" y="720504"/>
            <a:ext cx="2529845" cy="1107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 dirty="0">
                <a:solidFill>
                  <a:srgbClr val="008000"/>
                </a:solidFill>
                <a:latin typeface="Ubuntu Mono" panose="020B0509030602030204" pitchFamily="49" charset="0"/>
              </a:rPr>
              <a:t>&lt;!-- </a:t>
            </a:r>
            <a:r>
              <a:rPr lang="it-IT" sz="1300" dirty="0" err="1">
                <a:solidFill>
                  <a:srgbClr val="008000"/>
                </a:solidFill>
                <a:latin typeface="Ubuntu Mono" panose="020B0509030602030204" pitchFamily="49" charset="0"/>
              </a:rPr>
              <a:t>embedded.php</a:t>
            </a:r>
            <a:r>
              <a:rPr lang="it-IT" sz="1300" dirty="0">
                <a:solidFill>
                  <a:srgbClr val="008000"/>
                </a:solidFill>
                <a:latin typeface="Ubuntu Mono" panose="020B0509030602030204" pitchFamily="49" charset="0"/>
              </a:rPr>
              <a:t> --&gt;</a:t>
            </a:r>
            <a:endParaRPr lang="it-IT" sz="13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>
              <a:lnSpc>
                <a:spcPct val="95000"/>
              </a:lnSpc>
            </a:pPr>
            <a:r>
              <a:rPr lang="it-IT" sz="1300" b="0" dirty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&lt;html&gt;&lt;body&gt;</a:t>
            </a:r>
            <a:endParaRPr lang="it-IT" sz="13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Today </a:t>
            </a:r>
            <a:r>
              <a:rPr lang="it-IT" sz="13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is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0" dirty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&lt;?php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echo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b="0" dirty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date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it-IT" sz="13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"l"</a:t>
            </a:r>
            <a:r>
              <a:rPr lang="it-IT" sz="13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 </a:t>
            </a:r>
            <a:r>
              <a:rPr lang="it-IT" sz="1300" b="0" dirty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?&gt;</a:t>
            </a:r>
            <a:endParaRPr lang="it-IT" sz="13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 b="0" dirty="0">
                <a:solidFill>
                  <a:srgbClr val="800000"/>
                </a:solidFill>
                <a:effectLst/>
                <a:latin typeface="Ubuntu Mono" panose="020B0509030602030204" pitchFamily="49" charset="0"/>
              </a:rPr>
              <a:t>&lt;/body&gt;&lt;/html&gt;</a:t>
            </a:r>
            <a:endParaRPr lang="it-IT" sz="13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1BAE327-F467-E447-9795-2E4FE8CED757}"/>
              </a:ext>
            </a:extLst>
          </p:cNvPr>
          <p:cNvSpPr/>
          <p:nvPr/>
        </p:nvSpPr>
        <p:spPr>
          <a:xfrm>
            <a:off x="6383380" y="1997796"/>
            <a:ext cx="2529845" cy="10926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FFC000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i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-</a:t>
            </a:r>
            <a:r>
              <a:rPr lang="it-IT" sz="1300" i="1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it-IT" sz="1300" i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i="1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embedded.php</a:t>
            </a:r>
            <a:endParaRPr lang="it-IT" sz="1300" i="1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&lt;!-- </a:t>
            </a:r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embedded.php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--&gt;</a:t>
            </a:r>
          </a:p>
          <a:p>
            <a:pPr>
              <a:lnSpc>
                <a:spcPct val="95000"/>
              </a:lnSpc>
            </a:pP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&lt;html&gt;&lt;body&gt;</a:t>
            </a:r>
          </a:p>
          <a:p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Today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is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Friday</a:t>
            </a:r>
            <a:endParaRPr lang="it-IT" sz="130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&lt;/body&gt;&lt;/html&gt;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B1D2DAC-55B8-9744-A530-EB03A03AD982}"/>
              </a:ext>
            </a:extLst>
          </p:cNvPr>
          <p:cNvSpPr/>
          <p:nvPr/>
        </p:nvSpPr>
        <p:spPr>
          <a:xfrm>
            <a:off x="6383381" y="3238117"/>
            <a:ext cx="2529845" cy="892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>
                <a:solidFill>
                  <a:srgbClr val="FFC000"/>
                </a:solidFill>
                <a:latin typeface="Ubuntu Mono" panose="020B0509030602030204" pitchFamily="49" charset="0"/>
              </a:rPr>
              <a:t>$</a:t>
            </a:r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i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-</a:t>
            </a:r>
            <a:r>
              <a:rPr lang="it-IT" sz="1300" i="1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S</a:t>
            </a:r>
            <a:r>
              <a:rPr lang="it-IT" sz="1300" i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i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Ubuntu Mono" panose="020B0509030602030204" pitchFamily="49" charset="0"/>
              </a:rPr>
              <a:t>192.168.1.8:8000</a:t>
            </a:r>
          </a:p>
          <a:p>
            <a:pPr>
              <a:lnSpc>
                <a:spcPct val="95000"/>
              </a:lnSpc>
            </a:pP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7.4.6 Server </a:t>
            </a:r>
            <a:r>
              <a:rPr lang="it-IT" sz="130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started</a:t>
            </a:r>
            <a:r>
              <a:rPr lang="it-IT" sz="130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...</a:t>
            </a: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127.0.0.1:65527 </a:t>
            </a:r>
            <a:r>
              <a:rPr lang="it-IT" sz="1300" err="1">
                <a:solidFill>
                  <a:srgbClr val="000000"/>
                </a:solidFill>
                <a:latin typeface="Ubuntu Mono" panose="020B0509030602030204" pitchFamily="49" charset="0"/>
              </a:rPr>
              <a:t>Accepted</a:t>
            </a:r>
            <a:endParaRPr lang="it-IT" sz="130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00"/>
                </a:solidFill>
                <a:latin typeface="Ubuntu Mono" panose="020B0509030602030204" pitchFamily="49" charset="0"/>
              </a:rPr>
              <a:t>... </a:t>
            </a:r>
            <a:r>
              <a:rPr lang="it-IT" sz="1300">
                <a:solidFill>
                  <a:srgbClr val="4E9A06"/>
                </a:solidFill>
                <a:latin typeface="Ubuntu Mono" panose="020B0509030602030204" pitchFamily="49" charset="0"/>
              </a:rPr>
              <a:t>[200]: GET /</a:t>
            </a:r>
            <a:r>
              <a:rPr lang="it-IT" sz="1300" err="1">
                <a:solidFill>
                  <a:srgbClr val="4E9A06"/>
                </a:solidFill>
                <a:latin typeface="Ubuntu Mono" panose="020B0509030602030204" pitchFamily="49" charset="0"/>
              </a:rPr>
              <a:t>embedded.php</a:t>
            </a:r>
            <a:endParaRPr lang="it-IT" sz="1300">
              <a:solidFill>
                <a:srgbClr val="4E9A06"/>
              </a:solidFill>
              <a:latin typeface="Ubuntu Mono" panose="020B0509030602030204" pitchFamily="49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5140D2F-E5F1-FC49-A7F8-75A42DF0F51F}"/>
              </a:ext>
            </a:extLst>
          </p:cNvPr>
          <p:cNvSpPr/>
          <p:nvPr/>
        </p:nvSpPr>
        <p:spPr>
          <a:xfrm>
            <a:off x="6383383" y="4209498"/>
            <a:ext cx="2529844" cy="2169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300" dirty="0">
                <a:solidFill>
                  <a:srgbClr val="FFC000"/>
                </a:solidFill>
                <a:latin typeface="Ubuntu Mono" panose="020B0509030602030204" pitchFamily="49" charset="0"/>
              </a:rPr>
              <a:t>$</a:t>
            </a:r>
            <a:r>
              <a:rPr lang="it-IT" sz="13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300" i="1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telnet 192.168.1.8 8000</a:t>
            </a:r>
          </a:p>
          <a:p>
            <a:r>
              <a:rPr lang="it-IT" sz="1200" dirty="0" err="1">
                <a:latin typeface="Ubuntu Mono" panose="020B0509030602030204" pitchFamily="49" charset="0"/>
              </a:rPr>
              <a:t>Connected</a:t>
            </a:r>
            <a:r>
              <a:rPr lang="it-IT" sz="1200" dirty="0">
                <a:latin typeface="Ubuntu Mono" panose="020B0509030602030204" pitchFamily="49" charset="0"/>
              </a:rPr>
              <a:t> ...</a:t>
            </a:r>
          </a:p>
          <a:p>
            <a:r>
              <a:rPr lang="it-IT" sz="1200" dirty="0">
                <a:solidFill>
                  <a:srgbClr val="4E9A06"/>
                </a:solidFill>
                <a:latin typeface="Ubuntu Mono" panose="020B0509030602030204" pitchFamily="49" charset="0"/>
              </a:rPr>
              <a:t>GET /</a:t>
            </a:r>
            <a:r>
              <a:rPr lang="it-IT" sz="1200" dirty="0" err="1">
                <a:solidFill>
                  <a:srgbClr val="4E9A06"/>
                </a:solidFill>
                <a:latin typeface="Ubuntu Mono" panose="020B0509030602030204" pitchFamily="49" charset="0"/>
              </a:rPr>
              <a:t>embedded.php</a:t>
            </a:r>
            <a:endParaRPr lang="it-IT" sz="1200" dirty="0">
              <a:solidFill>
                <a:srgbClr val="4E9A06"/>
              </a:solidFill>
              <a:latin typeface="Ubuntu Mono" panose="020B0509030602030204" pitchFamily="49" charset="0"/>
            </a:endParaRPr>
          </a:p>
          <a:p>
            <a:endParaRPr lang="it-IT" sz="700" dirty="0">
              <a:solidFill>
                <a:srgbClr val="4E9A06"/>
              </a:solidFill>
              <a:latin typeface="Ubuntu Mono" panose="020B0509030602030204" pitchFamily="49" charset="0"/>
            </a:endParaRPr>
          </a:p>
          <a:p>
            <a:r>
              <a:rPr lang="it-IT" sz="1200" dirty="0">
                <a:latin typeface="Ubuntu Mono" panose="020B0509030602030204" pitchFamily="49" charset="0"/>
              </a:rPr>
              <a:t>HTTP/0.9 200 OK</a:t>
            </a:r>
          </a:p>
          <a:p>
            <a:r>
              <a:rPr lang="it-IT" sz="1200" dirty="0">
                <a:latin typeface="Ubuntu Mono" panose="020B0509030602030204" pitchFamily="49" charset="0"/>
              </a:rPr>
              <a:t>...</a:t>
            </a:r>
          </a:p>
          <a:p>
            <a:r>
              <a:rPr lang="it-IT" sz="1200" dirty="0">
                <a:latin typeface="Ubuntu Mono" panose="020B0509030602030204" pitchFamily="49" charset="0"/>
              </a:rPr>
              <a:t>&lt;!-- </a:t>
            </a:r>
            <a:r>
              <a:rPr lang="it-IT" sz="1200" dirty="0" err="1">
                <a:latin typeface="Ubuntu Mono" panose="020B0509030602030204" pitchFamily="49" charset="0"/>
              </a:rPr>
              <a:t>embedded.php</a:t>
            </a:r>
            <a:r>
              <a:rPr lang="it-IT" sz="1200" dirty="0">
                <a:latin typeface="Ubuntu Mono" panose="020B0509030602030204" pitchFamily="49" charset="0"/>
              </a:rPr>
              <a:t> --&gt;</a:t>
            </a:r>
          </a:p>
          <a:p>
            <a:r>
              <a:rPr lang="it-IT" sz="1200" dirty="0">
                <a:latin typeface="Ubuntu Mono" panose="020B0509030602030204" pitchFamily="49" charset="0"/>
              </a:rPr>
              <a:t>&lt;html&gt;&lt;body&gt;</a:t>
            </a:r>
          </a:p>
          <a:p>
            <a:r>
              <a:rPr lang="it-IT" sz="1200" dirty="0">
                <a:latin typeface="Ubuntu Mono" panose="020B0509030602030204" pitchFamily="49" charset="0"/>
              </a:rPr>
              <a:t>Today </a:t>
            </a:r>
            <a:r>
              <a:rPr lang="it-IT" sz="1200" dirty="0" err="1">
                <a:latin typeface="Ubuntu Mono" panose="020B0509030602030204" pitchFamily="49" charset="0"/>
              </a:rPr>
              <a:t>is</a:t>
            </a:r>
            <a:r>
              <a:rPr lang="it-IT" sz="1200" dirty="0">
                <a:latin typeface="Ubuntu Mono" panose="020B0509030602030204" pitchFamily="49" charset="0"/>
              </a:rPr>
              <a:t> </a:t>
            </a:r>
            <a:r>
              <a:rPr lang="it-IT" sz="1200" dirty="0" err="1">
                <a:latin typeface="Ubuntu Mono" panose="020B0509030602030204" pitchFamily="49" charset="0"/>
              </a:rPr>
              <a:t>Friday</a:t>
            </a:r>
            <a:endParaRPr lang="it-IT" sz="1200" dirty="0">
              <a:latin typeface="Ubuntu Mono" panose="020B0509030602030204" pitchFamily="49" charset="0"/>
            </a:endParaRPr>
          </a:p>
          <a:p>
            <a:r>
              <a:rPr lang="it-IT" sz="1200" dirty="0">
                <a:latin typeface="Ubuntu Mono" panose="020B0509030602030204" pitchFamily="49" charset="0"/>
              </a:rPr>
              <a:t>&lt;/body&gt;&lt;/html&gt;</a:t>
            </a:r>
            <a:br>
              <a:rPr lang="it-IT" sz="1200" dirty="0">
                <a:latin typeface="Ubuntu Mono" panose="020B0509030602030204" pitchFamily="49" charset="0"/>
              </a:rPr>
            </a:br>
            <a:endParaRPr lang="it-IT" sz="700" dirty="0">
              <a:latin typeface="Ubuntu Mono" panose="020B0509030602030204" pitchFamily="49" charset="0"/>
            </a:endParaRPr>
          </a:p>
          <a:p>
            <a:r>
              <a:rPr lang="it-IT" sz="1200" dirty="0">
                <a:latin typeface="Ubuntu Mono" panose="020B0509030602030204" pitchFamily="49" charset="0"/>
              </a:rPr>
              <a:t>Connection </a:t>
            </a:r>
            <a:r>
              <a:rPr lang="it-IT" sz="1200" dirty="0" err="1">
                <a:latin typeface="Ubuntu Mono" panose="020B0509030602030204" pitchFamily="49" charset="0"/>
              </a:rPr>
              <a:t>closed</a:t>
            </a:r>
            <a:r>
              <a:rPr lang="it-IT" sz="1200" dirty="0">
                <a:latin typeface="Ubuntu Mono" panose="020B0509030602030204" pitchFamily="49" charset="0"/>
              </a:rPr>
              <a:t> by </a:t>
            </a:r>
            <a:r>
              <a:rPr lang="it-IT" sz="1200" dirty="0" err="1">
                <a:latin typeface="Ubuntu Mono" panose="020B0509030602030204" pitchFamily="49" charset="0"/>
              </a:rPr>
              <a:t>host</a:t>
            </a:r>
            <a:r>
              <a:rPr lang="it-IT" sz="1200" dirty="0">
                <a:latin typeface="Ubuntu Mono" panose="020B0509030602030204" pitchFamily="49" charset="0"/>
              </a:rPr>
              <a:t>.</a:t>
            </a: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E797D4BB-E014-0F4D-A952-CE2B79220285}"/>
              </a:ext>
            </a:extLst>
          </p:cNvPr>
          <p:cNvCxnSpPr>
            <a:cxnSpLocks/>
          </p:cNvCxnSpPr>
          <p:nvPr/>
        </p:nvCxnSpPr>
        <p:spPr>
          <a:xfrm>
            <a:off x="5985016" y="3276752"/>
            <a:ext cx="400006" cy="10648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D22B45ED-4C48-4F4B-88BE-A4E76E417719}"/>
              </a:ext>
            </a:extLst>
          </p:cNvPr>
          <p:cNvCxnSpPr>
            <a:cxnSpLocks/>
          </p:cNvCxnSpPr>
          <p:nvPr/>
        </p:nvCxnSpPr>
        <p:spPr>
          <a:xfrm>
            <a:off x="5782235" y="1997796"/>
            <a:ext cx="647612" cy="7305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7ACA60A9-C53A-9841-9AFD-154731D93335}"/>
              </a:ext>
            </a:extLst>
          </p:cNvPr>
          <p:cNvCxnSpPr>
            <a:cxnSpLocks/>
          </p:cNvCxnSpPr>
          <p:nvPr/>
        </p:nvCxnSpPr>
        <p:spPr>
          <a:xfrm flipV="1">
            <a:off x="4948518" y="4045033"/>
            <a:ext cx="2458122" cy="40528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A87412BA-35D4-3343-B249-70BAC7FFFA64}"/>
              </a:ext>
            </a:extLst>
          </p:cNvPr>
          <p:cNvCxnSpPr>
            <a:cxnSpLocks/>
          </p:cNvCxnSpPr>
          <p:nvPr/>
        </p:nvCxnSpPr>
        <p:spPr>
          <a:xfrm>
            <a:off x="5679557" y="4879856"/>
            <a:ext cx="781326" cy="132552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17">
            <a:extLst>
              <a:ext uri="{FF2B5EF4-FFF2-40B4-BE49-F238E27FC236}">
                <a16:creationId xmlns:a16="http://schemas.microsoft.com/office/drawing/2014/main" id="{0DF51185-2099-190A-174C-B07F9B75640C}"/>
              </a:ext>
            </a:extLst>
          </p:cNvPr>
          <p:cNvCxnSpPr>
            <a:cxnSpLocks/>
          </p:cNvCxnSpPr>
          <p:nvPr/>
        </p:nvCxnSpPr>
        <p:spPr>
          <a:xfrm>
            <a:off x="4948518" y="4515491"/>
            <a:ext cx="1521990" cy="20566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075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85235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 i="1">
                <a:latin typeface="+mn-lt"/>
              </a:rPr>
              <a:t>php -S</a:t>
            </a:r>
            <a:r>
              <a:rPr lang="it-IT" sz="4000" b="0">
                <a:latin typeface="+mn-lt"/>
              </a:rPr>
              <a:t> come </a:t>
            </a:r>
            <a:r>
              <a:rPr lang="it-IT" sz="4000" b="0"/>
              <a:t>server Web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11/09/23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22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5A8EAC3-D1EA-BE49-A0F2-06D5C995996F}"/>
              </a:ext>
            </a:extLst>
          </p:cNvPr>
          <p:cNvSpPr txBox="1">
            <a:spLocks/>
          </p:cNvSpPr>
          <p:nvPr/>
        </p:nvSpPr>
        <p:spPr>
          <a:xfrm>
            <a:off x="526936" y="2012018"/>
            <a:ext cx="5655380" cy="13980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-S 151.97.252.4:7777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     </a:t>
            </a:r>
            <a:r>
              <a:rPr lang="en" sz="1300" noProof="1">
                <a:solidFill>
                  <a:srgbClr val="00B050"/>
                </a:solidFill>
                <a:latin typeface="Ubuntu Mono" panose="020B0509030602030204" pitchFamily="49" charset="0"/>
              </a:rPr>
              <a:t>#</a:t>
            </a:r>
            <a:r>
              <a:rPr lang="en" sz="1300" noProof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shell del server </a:t>
            </a:r>
            <a:r>
              <a:rPr lang="en" sz="1300" noProof="1">
                <a:solidFill>
                  <a:srgbClr val="00B050"/>
                </a:solidFill>
                <a:latin typeface="Ubuntu Mono" panose="020B0509030602030204" pitchFamily="49" charset="0"/>
              </a:rPr>
              <a:t>151.97.252.4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PHP 7.3.4 Development Server started at Tue May 14 03:12:01 2019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Listening on http://151.97.252.4:7777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Document root is /Users/gp/Dropbox/SD1handouts/php/php2019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Press Ctrl-C to quit.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[Tue May 14 03:12:04 2019] </a:t>
            </a:r>
            <a:r>
              <a:rPr lang="en" sz="1300" noProof="1">
                <a:solidFill>
                  <a:srgbClr val="2FB41D"/>
                </a:solidFill>
                <a:latin typeface="Ubuntu Mono" panose="020B0509030602030204" pitchFamily="49" charset="0"/>
              </a:rPr>
              <a:t>151.97.50.91:61885 [200]: /</a:t>
            </a:r>
            <a:endParaRPr lang="en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2D06D72-BD7D-9F4A-8CF7-4A01ABD5B74A}"/>
              </a:ext>
            </a:extLst>
          </p:cNvPr>
          <p:cNvSpPr txBox="1">
            <a:spLocks/>
          </p:cNvSpPr>
          <p:nvPr/>
        </p:nvSpPr>
        <p:spPr>
          <a:xfrm>
            <a:off x="175942" y="762470"/>
            <a:ext cx="8903322" cy="1127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it-IT" sz="2300" dirty="0"/>
              <a:t>Se </a:t>
            </a:r>
            <a:r>
              <a:rPr lang="it-IT" sz="2300" i="1" dirty="0"/>
              <a:t>php</a:t>
            </a:r>
            <a:r>
              <a:rPr lang="it-IT" sz="2300" dirty="0"/>
              <a:t> funge da </a:t>
            </a:r>
            <a:r>
              <a:rPr lang="it-IT" sz="2300" b="1" dirty="0"/>
              <a:t>server</a:t>
            </a:r>
            <a:r>
              <a:rPr lang="it-IT" sz="2300" dirty="0"/>
              <a:t>, l'invocazione </a:t>
            </a:r>
            <a:r>
              <a:rPr lang="it-IT" sz="2300" i="1" dirty="0"/>
              <a:t>php -</a:t>
            </a:r>
            <a:r>
              <a:rPr lang="it-IT" sz="2300" i="1" dirty="0" err="1"/>
              <a:t>S</a:t>
            </a:r>
            <a:r>
              <a:rPr lang="it-IT" sz="2300" dirty="0"/>
              <a:t>, effettuata sul server, deve specificare nel 1° argomento: l'indirizzo IP o il nome del server stesso e il port su cui esso ascolta le richieste provenienti dai clienti. </a:t>
            </a:r>
            <a:r>
              <a:rPr lang="it-IT" sz="2300" dirty="0" err="1"/>
              <a:t>P.es</a:t>
            </a:r>
            <a:r>
              <a:rPr lang="it-IT" sz="2300" dirty="0"/>
              <a:t>.: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10B3F264-1A86-1545-9B57-F8D71804EE77}"/>
              </a:ext>
            </a:extLst>
          </p:cNvPr>
          <p:cNvSpPr txBox="1">
            <a:spLocks/>
          </p:cNvSpPr>
          <p:nvPr/>
        </p:nvSpPr>
        <p:spPr>
          <a:xfrm>
            <a:off x="175942" y="3478658"/>
            <a:ext cx="8766446" cy="1553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0">
              <a:buNone/>
            </a:pPr>
            <a:r>
              <a:rPr lang="it-IT" sz="2300"/>
              <a:t>questo presuppone che </a:t>
            </a:r>
            <a:r>
              <a:rPr lang="it-IT" sz="2300" err="1"/>
              <a:t>l'host</a:t>
            </a:r>
            <a:r>
              <a:rPr lang="it-IT" sz="2300"/>
              <a:t> del server </a:t>
            </a:r>
            <a:r>
              <a:rPr lang="it-IT" sz="2300" i="1"/>
              <a:t>php</a:t>
            </a:r>
            <a:r>
              <a:rPr lang="it-IT" sz="2300"/>
              <a:t> abbia un'interfaccia di rete con l'IP </a:t>
            </a:r>
            <a:r>
              <a:rPr lang="it-IT" sz="2300">
                <a:solidFill>
                  <a:srgbClr val="FF0000"/>
                </a:solidFill>
              </a:rPr>
              <a:t>151.97.252.4</a:t>
            </a:r>
            <a:r>
              <a:rPr lang="it-IT" sz="2300"/>
              <a:t> e che il port </a:t>
            </a:r>
            <a:r>
              <a:rPr lang="it-IT" sz="2300">
                <a:solidFill>
                  <a:srgbClr val="FF0000"/>
                </a:solidFill>
              </a:rPr>
              <a:t>7777</a:t>
            </a:r>
            <a:r>
              <a:rPr lang="it-IT" sz="2300"/>
              <a:t> sia disponibile</a:t>
            </a:r>
          </a:p>
          <a:p>
            <a:pPr marL="228600" indent="-228600"/>
            <a:r>
              <a:rPr lang="it-IT" sz="2300"/>
              <a:t>È più semplice e generale, però, che il server ascolti su </a:t>
            </a:r>
            <a:r>
              <a:rPr lang="it-IT" sz="2300" b="1"/>
              <a:t>tutte</a:t>
            </a:r>
            <a:r>
              <a:rPr lang="it-IT" sz="2300"/>
              <a:t> le interfacce di rete, cioè sull'IP </a:t>
            </a:r>
            <a:r>
              <a:rPr lang="it-IT" sz="2300">
                <a:solidFill>
                  <a:srgbClr val="FF0000"/>
                </a:solidFill>
              </a:rPr>
              <a:t>0.0.0.0</a:t>
            </a:r>
            <a:r>
              <a:rPr lang="it-IT" sz="2300"/>
              <a:t> :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B689502-1063-7F4E-BF50-46901BB4A535}"/>
              </a:ext>
            </a:extLst>
          </p:cNvPr>
          <p:cNvSpPr txBox="1">
            <a:spLocks/>
          </p:cNvSpPr>
          <p:nvPr/>
        </p:nvSpPr>
        <p:spPr>
          <a:xfrm>
            <a:off x="526936" y="5100653"/>
            <a:ext cx="5655381" cy="71174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-S </a:t>
            </a:r>
            <a:r>
              <a:rPr lang="en" sz="1300" b="1" noProof="1">
                <a:solidFill>
                  <a:srgbClr val="FF0000"/>
                </a:solidFill>
                <a:latin typeface="Ubuntu Mono" panose="020B0509030602030204" pitchFamily="49" charset="0"/>
              </a:rPr>
              <a:t>0.0.0.0</a:t>
            </a:r>
            <a:r>
              <a:rPr lang="en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:7777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PHP 7.3.4 Development Server started at Tue May 14 03:12:01 2019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Listening on 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  <a:hlinkClick r:id="rId3"/>
              </a:rPr>
              <a:t>http://151.97.252.4:7777</a:t>
            </a: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. . . </a:t>
            </a:r>
          </a:p>
        </p:txBody>
      </p:sp>
      <p:sp>
        <p:nvSpPr>
          <p:cNvPr id="11" name="Fumetto 3 10">
            <a:extLst>
              <a:ext uri="{FF2B5EF4-FFF2-40B4-BE49-F238E27FC236}">
                <a16:creationId xmlns:a16="http://schemas.microsoft.com/office/drawing/2014/main" id="{77495648-8D5E-0640-BAB0-AA19B32FCE7D}"/>
              </a:ext>
            </a:extLst>
          </p:cNvPr>
          <p:cNvSpPr/>
          <p:nvPr/>
        </p:nvSpPr>
        <p:spPr>
          <a:xfrm>
            <a:off x="6570733" y="2012018"/>
            <a:ext cx="2371655" cy="815477"/>
          </a:xfrm>
          <a:prstGeom prst="wedgeEllipseCallout">
            <a:avLst>
              <a:gd name="adj1" fmla="val -112566"/>
              <a:gd name="adj2" fmla="val 93860"/>
            </a:avLst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</a:rPr>
              <a:t>Risposta del server a </a:t>
            </a:r>
            <a:r>
              <a:rPr lang="it-IT" sz="1200">
                <a:solidFill>
                  <a:srgbClr val="2FB41D"/>
                </a:solidFill>
                <a:latin typeface="Ubuntu Mono" panose="020B0509030602030204" pitchFamily="49" charset="0"/>
              </a:rPr>
              <a:t>GET</a:t>
            </a:r>
            <a:r>
              <a:rPr lang="it-IT" sz="1200">
                <a:solidFill>
                  <a:srgbClr val="2FB41D"/>
                </a:solidFill>
              </a:rPr>
              <a:t> </a:t>
            </a:r>
            <a:r>
              <a:rPr lang="it-IT" sz="1200">
                <a:solidFill>
                  <a:srgbClr val="2FB41D"/>
                </a:solidFill>
                <a:latin typeface="Ubuntu Mono" panose="020B0509030602030204" pitchFamily="49" charset="0"/>
              </a:rPr>
              <a:t>/</a:t>
            </a:r>
            <a:r>
              <a:rPr lang="it-IT" sz="1400">
                <a:solidFill>
                  <a:schemeClr val="tx1"/>
                </a:solidFill>
                <a:latin typeface="+mj-lt"/>
              </a:rPr>
              <a:t> dal cliente </a:t>
            </a:r>
            <a:r>
              <a:rPr lang="en" sz="1200" noProof="1">
                <a:solidFill>
                  <a:srgbClr val="2FB41D"/>
                </a:solidFill>
                <a:latin typeface="Ubuntu Mono" panose="020B0509030602030204" pitchFamily="49" charset="0"/>
              </a:rPr>
              <a:t>151.97.50.91</a:t>
            </a:r>
            <a:r>
              <a:rPr lang="it-IT" sz="1200">
                <a:solidFill>
                  <a:schemeClr val="tx1"/>
                </a:solidFill>
                <a:latin typeface="+mj-lt"/>
              </a:rPr>
              <a:t> </a:t>
            </a:r>
            <a:endParaRPr lang="it-IT" sz="1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C832CD59-37B7-9D4D-8AA5-15421D408611}"/>
              </a:ext>
            </a:extLst>
          </p:cNvPr>
          <p:cNvSpPr txBox="1">
            <a:spLocks/>
          </p:cNvSpPr>
          <p:nvPr/>
        </p:nvSpPr>
        <p:spPr>
          <a:xfrm>
            <a:off x="188776" y="5889812"/>
            <a:ext cx="8903321" cy="609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0">
              <a:lnSpc>
                <a:spcPct val="90000"/>
              </a:lnSpc>
              <a:buNone/>
            </a:pPr>
            <a:r>
              <a:rPr lang="it-IT" sz="2200"/>
              <a:t>(in tal modo, non è richiesto che il comando di invocazione debba conoscere gli IP delle interfacce di rete del server)</a:t>
            </a:r>
          </a:p>
        </p:txBody>
      </p:sp>
    </p:spTree>
    <p:extLst>
      <p:ext uri="{BB962C8B-B14F-4D97-AF65-F5344CB8AC3E}">
        <p14:creationId xmlns:p14="http://schemas.microsoft.com/office/powerpoint/2010/main" val="17108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85235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 i="1">
                <a:latin typeface="+mn-lt"/>
              </a:rPr>
              <a:t>php -S</a:t>
            </a:r>
            <a:r>
              <a:rPr lang="it-IT" sz="4000" b="0">
                <a:latin typeface="+mn-lt"/>
              </a:rPr>
              <a:t> come </a:t>
            </a:r>
            <a:r>
              <a:rPr lang="it-IT" sz="4000" b="0"/>
              <a:t>server di sviluppo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11/09/23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23</a:t>
            </a:fld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C832CD59-37B7-9D4D-8AA5-15421D408611}"/>
              </a:ext>
            </a:extLst>
          </p:cNvPr>
          <p:cNvSpPr txBox="1">
            <a:spLocks/>
          </p:cNvSpPr>
          <p:nvPr/>
        </p:nvSpPr>
        <p:spPr>
          <a:xfrm>
            <a:off x="466164" y="947088"/>
            <a:ext cx="8229601" cy="550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sz="2400" b="1" dirty="0"/>
              <a:t>NB</a:t>
            </a:r>
            <a:r>
              <a:rPr lang="it-IT" sz="2400" dirty="0"/>
              <a:t>: il server Web </a:t>
            </a:r>
            <a:r>
              <a:rPr lang="it-IT" sz="2400" i="1" dirty="0"/>
              <a:t>php -</a:t>
            </a:r>
            <a:r>
              <a:rPr lang="it-IT" sz="2400" i="1" dirty="0" err="1"/>
              <a:t>S</a:t>
            </a:r>
            <a:r>
              <a:rPr lang="it-IT" sz="2400" dirty="0"/>
              <a:t>, integrato nella CLI PHP è un server Web orientato allo </a:t>
            </a:r>
            <a:r>
              <a:rPr lang="it-IT" sz="2400" b="1" dirty="0"/>
              <a:t>sviluppo</a:t>
            </a:r>
            <a:r>
              <a:rPr lang="it-IT" sz="2400" dirty="0"/>
              <a:t>, non alla produzione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2400" dirty="0"/>
              <a:t>Per motivi di </a:t>
            </a:r>
            <a:r>
              <a:rPr lang="it-IT" sz="2400" b="1" dirty="0"/>
              <a:t>prestazioni</a:t>
            </a:r>
            <a:r>
              <a:rPr lang="it-IT" sz="2400" dirty="0"/>
              <a:t> e </a:t>
            </a:r>
            <a:r>
              <a:rPr lang="it-IT" sz="2400" b="1" dirty="0"/>
              <a:t>sicurezza</a:t>
            </a:r>
            <a:r>
              <a:rPr lang="it-IT" sz="2400" dirty="0"/>
              <a:t>, è meglio non esporlo, se non su una LAN privata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 b="1" dirty="0"/>
              <a:t>L'uso tipico è invece </a:t>
            </a:r>
            <a:r>
              <a:rPr lang="it-IT" sz="2200" dirty="0">
                <a:solidFill>
                  <a:srgbClr val="C814C9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$</a:t>
            </a:r>
            <a:r>
              <a:rPr lang="en" sz="2200" noProof="1">
                <a:solidFill>
                  <a:srgbClr val="00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 </a:t>
            </a:r>
            <a:r>
              <a:rPr lang="en" sz="2200" noProof="1">
                <a:solidFill>
                  <a:srgbClr val="FF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php -S localhost:7777</a:t>
            </a:r>
            <a:r>
              <a:rPr lang="it-IT" sz="2400" b="1" dirty="0"/>
              <a:t>, su una macchina di sviluppo, sulla quale girerà anche il browser con cui si effettua il testing degli script PHP sviluppati, visualizzandone l'output</a:t>
            </a:r>
            <a:endParaRPr lang="it-IT" sz="2400" dirty="0"/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 dirty="0"/>
              <a:t>Maggiore </a:t>
            </a:r>
            <a:r>
              <a:rPr lang="it-IT" sz="2400" b="1" dirty="0"/>
              <a:t>sicurezza</a:t>
            </a:r>
            <a:r>
              <a:rPr lang="it-IT" sz="2400" dirty="0"/>
              <a:t> si ha con un server Web di livello </a:t>
            </a:r>
            <a:r>
              <a:rPr lang="it-IT" sz="2400" i="1" dirty="0" err="1"/>
              <a:t>enterprise</a:t>
            </a:r>
            <a:r>
              <a:rPr lang="it-IT" sz="2400" dirty="0"/>
              <a:t>, destinato alla produzione, come </a:t>
            </a:r>
            <a:r>
              <a:rPr lang="it-IT" sz="2400" i="1" dirty="0"/>
              <a:t>Apache</a:t>
            </a:r>
            <a:r>
              <a:rPr lang="it-IT" sz="2400" dirty="0"/>
              <a:t>, che richiama </a:t>
            </a:r>
            <a:r>
              <a:rPr lang="it-IT" sz="2400" dirty="0" err="1"/>
              <a:t>l'engine</a:t>
            </a:r>
            <a:r>
              <a:rPr lang="it-IT" sz="2400" dirty="0"/>
              <a:t> PHP al bisogno, nella configurazione mostrata a pag. </a:t>
            </a:r>
            <a:r>
              <a:rPr lang="it-IT" sz="2400" dirty="0">
                <a:hlinkClick r:id="rId3" action="ppaction://hlinksldjump"/>
              </a:rPr>
              <a:t>9</a:t>
            </a:r>
            <a:endParaRPr lang="it-IT" sz="2400" dirty="0"/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 i="1" dirty="0"/>
              <a:t>php -</a:t>
            </a:r>
            <a:r>
              <a:rPr lang="it-IT" sz="2400" i="1" dirty="0" err="1"/>
              <a:t>S</a:t>
            </a:r>
            <a:r>
              <a:rPr lang="it-IT" sz="2400" dirty="0"/>
              <a:t> non è un server parallelo! Per questo, di nuovo, occorre un server come Apache dotato di un modulo-</a:t>
            </a:r>
            <a:r>
              <a:rPr lang="it-IT" sz="2400" dirty="0" err="1"/>
              <a:t>engine</a:t>
            </a:r>
            <a:r>
              <a:rPr lang="it-IT" sz="2400" dirty="0"/>
              <a:t> PHP.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200" dirty="0"/>
              <a:t>(</a:t>
            </a:r>
            <a:r>
              <a:rPr lang="it-IT" sz="2200" b="1" dirty="0"/>
              <a:t>Prestazioni</a:t>
            </a:r>
            <a:r>
              <a:rPr lang="it-IT" sz="2200" dirty="0"/>
              <a:t> ancora migliori usando Apache + </a:t>
            </a:r>
            <a:r>
              <a:rPr lang="it-IT" sz="2200" b="1" dirty="0"/>
              <a:t>Servizio </a:t>
            </a:r>
            <a:r>
              <a:rPr lang="it-IT" sz="2200" dirty="0"/>
              <a:t>php-</a:t>
            </a:r>
            <a:r>
              <a:rPr lang="it-IT" sz="2200" dirty="0" err="1"/>
              <a:t>fpm</a:t>
            </a:r>
            <a:r>
              <a:rPr lang="it-IT" sz="2200" dirty="0"/>
              <a:t>, discusso in altra lezione)</a:t>
            </a:r>
          </a:p>
        </p:txBody>
      </p:sp>
    </p:spTree>
    <p:extLst>
      <p:ext uri="{BB962C8B-B14F-4D97-AF65-F5344CB8AC3E}">
        <p14:creationId xmlns:p14="http://schemas.microsoft.com/office/powerpoint/2010/main" val="339991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umetto 3 60">
            <a:extLst>
              <a:ext uri="{FF2B5EF4-FFF2-40B4-BE49-F238E27FC236}">
                <a16:creationId xmlns:a16="http://schemas.microsoft.com/office/drawing/2014/main" id="{2A6485B4-CE1D-DA1C-8B6C-99F454472026}"/>
              </a:ext>
            </a:extLst>
          </p:cNvPr>
          <p:cNvSpPr/>
          <p:nvPr/>
        </p:nvSpPr>
        <p:spPr>
          <a:xfrm>
            <a:off x="4241341" y="1849932"/>
            <a:ext cx="4036383" cy="1222621"/>
          </a:xfrm>
          <a:prstGeom prst="wedgeEllipseCallout">
            <a:avLst>
              <a:gd name="adj1" fmla="val -96372"/>
              <a:gd name="adj2" fmla="val 59800"/>
            </a:avLst>
          </a:prstGeom>
          <a:solidFill>
            <a:srgbClr val="DFE8CE"/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5000"/>
              </a:lnSpc>
            </a:pPr>
            <a:endParaRPr lang="it-IT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6334EE8-7E68-E14C-8414-B0C57471D71B}"/>
              </a:ext>
            </a:extLst>
          </p:cNvPr>
          <p:cNvSpPr/>
          <p:nvPr/>
        </p:nvSpPr>
        <p:spPr>
          <a:xfrm>
            <a:off x="1229990" y="3803256"/>
            <a:ext cx="7485133" cy="1456566"/>
          </a:xfrm>
          <a:prstGeom prst="roundRect">
            <a:avLst/>
          </a:prstGeom>
          <a:solidFill>
            <a:srgbClr val="FCFFB5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A27BDE-9102-D941-97B4-AB93F43C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712413"/>
          </a:xfrm>
        </p:spPr>
        <p:txBody>
          <a:bodyPr>
            <a:normAutofit fontScale="90000"/>
          </a:bodyPr>
          <a:lstStyle/>
          <a:p>
            <a:r>
              <a:rPr lang="it-IT" b="0" i="1"/>
              <a:t>php -</a:t>
            </a:r>
            <a:r>
              <a:rPr lang="it-IT" b="0" i="1" err="1"/>
              <a:t>S</a:t>
            </a:r>
            <a:r>
              <a:rPr lang="it-IT" b="0"/>
              <a:t>: il server stand-alone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04248A-97EE-2E4E-9CFD-0A57F83C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74" y="868443"/>
            <a:ext cx="8939442" cy="8985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300" dirty="0"/>
              <a:t>Rispetto alle interazioni già viste tra  Browser e Web server + PHP </a:t>
            </a:r>
            <a:r>
              <a:rPr lang="it-IT" sz="2300" dirty="0" err="1"/>
              <a:t>engine</a:t>
            </a:r>
            <a:r>
              <a:rPr lang="it-IT" sz="2300" dirty="0"/>
              <a:t>, (p. </a:t>
            </a:r>
            <a:r>
              <a:rPr lang="it-IT" sz="2300" dirty="0">
                <a:hlinkClick r:id="rId2" action="ppaction://hlinksldjump"/>
              </a:rPr>
              <a:t>9</a:t>
            </a:r>
            <a:r>
              <a:rPr lang="it-IT" sz="2300" dirty="0"/>
              <a:t>),</a:t>
            </a:r>
            <a:br>
              <a:rPr lang="it-IT" sz="2300" dirty="0"/>
            </a:br>
            <a:r>
              <a:rPr lang="it-IT" sz="2300" i="1" dirty="0"/>
              <a:t>php -</a:t>
            </a:r>
            <a:r>
              <a:rPr lang="it-IT" sz="2300" i="1" dirty="0" err="1"/>
              <a:t>S</a:t>
            </a:r>
            <a:r>
              <a:rPr lang="it-IT" sz="2300" dirty="0"/>
              <a:t> funge da </a:t>
            </a:r>
            <a:r>
              <a:rPr lang="it-IT" sz="2300" dirty="0">
                <a:highlight>
                  <a:srgbClr val="FCFFB5"/>
                </a:highlight>
              </a:rPr>
              <a:t>server </a:t>
            </a:r>
            <a:r>
              <a:rPr lang="it-IT" sz="2300" i="1" dirty="0">
                <a:highlight>
                  <a:srgbClr val="FCFFB5"/>
                </a:highlight>
              </a:rPr>
              <a:t>stand-alone</a:t>
            </a:r>
            <a:r>
              <a:rPr lang="it-IT" sz="2300" dirty="0"/>
              <a:t>, cioè li implementa entrambi: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8A3FC7-EFAC-8E45-A6BE-9C543509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0E292E-2852-474D-ABF3-9EA9149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BDC0-0A10-624B-A043-8C014EB6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24</a:t>
            </a:fld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B3060D4-34FE-F642-AD74-56FD38AFF654}"/>
              </a:ext>
            </a:extLst>
          </p:cNvPr>
          <p:cNvSpPr/>
          <p:nvPr/>
        </p:nvSpPr>
        <p:spPr>
          <a:xfrm>
            <a:off x="1472749" y="1836892"/>
            <a:ext cx="2056495" cy="9224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/>
              <a:t>Browser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798552C-65B8-D145-A084-13DE5F1E8C97}"/>
              </a:ext>
            </a:extLst>
          </p:cNvPr>
          <p:cNvSpPr/>
          <p:nvPr/>
        </p:nvSpPr>
        <p:spPr>
          <a:xfrm>
            <a:off x="1472749" y="4023602"/>
            <a:ext cx="2056495" cy="999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Web server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7F2545A-5EFB-044E-A203-04C87F5E6644}"/>
              </a:ext>
            </a:extLst>
          </p:cNvPr>
          <p:cNvSpPr/>
          <p:nvPr/>
        </p:nvSpPr>
        <p:spPr>
          <a:xfrm>
            <a:off x="6407542" y="4023601"/>
            <a:ext cx="2056495" cy="9994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PHP </a:t>
            </a:r>
            <a:r>
              <a:rPr lang="it-IT" err="1"/>
              <a:t>engine</a:t>
            </a:r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EE60CF0-AC99-8549-8F67-0890D6C6AACE}"/>
              </a:ext>
            </a:extLst>
          </p:cNvPr>
          <p:cNvCxnSpPr>
            <a:cxnSpLocks/>
          </p:cNvCxnSpPr>
          <p:nvPr/>
        </p:nvCxnSpPr>
        <p:spPr>
          <a:xfrm>
            <a:off x="1942087" y="2759384"/>
            <a:ext cx="0" cy="126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DCBDB0-61D5-3A46-A314-B36B165F70E5}"/>
              </a:ext>
            </a:extLst>
          </p:cNvPr>
          <p:cNvSpPr txBox="1"/>
          <p:nvPr/>
        </p:nvSpPr>
        <p:spPr>
          <a:xfrm>
            <a:off x="319040" y="3157708"/>
            <a:ext cx="166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highlight>
                  <a:srgbClr val="E4EDF2"/>
                </a:highlight>
                <a:latin typeface="Ubuntu Mono" panose="020B0509030602030204" pitchFamily="49" charset="0"/>
              </a:rPr>
              <a:t>GET /</a:t>
            </a:r>
            <a:r>
              <a:rPr lang="it-IT" sz="1400" dirty="0" err="1">
                <a:highlight>
                  <a:srgbClr val="E4EDF2"/>
                </a:highlight>
                <a:latin typeface="Ubuntu Mono" panose="020B0509030602030204" pitchFamily="49" charset="0"/>
              </a:rPr>
              <a:t>oneline.php</a:t>
            </a:r>
            <a:endParaRPr lang="it-IT" sz="1400" dirty="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0F71868-8710-1C42-AC97-A34DD0B527D2}"/>
              </a:ext>
            </a:extLst>
          </p:cNvPr>
          <p:cNvCxnSpPr>
            <a:cxnSpLocks/>
          </p:cNvCxnSpPr>
          <p:nvPr/>
        </p:nvCxnSpPr>
        <p:spPr>
          <a:xfrm flipH="1" flipV="1">
            <a:off x="3529244" y="4257766"/>
            <a:ext cx="2878298" cy="1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7DA50A-D7A6-B64B-8F15-7126231B4C0A}"/>
              </a:ext>
            </a:extLst>
          </p:cNvPr>
          <p:cNvSpPr txBox="1"/>
          <p:nvPr/>
        </p:nvSpPr>
        <p:spPr>
          <a:xfrm>
            <a:off x="219913" y="5432666"/>
            <a:ext cx="133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File </a:t>
            </a:r>
            <a:r>
              <a:rPr lang="it-IT" sz="1400" i="1" err="1"/>
              <a:t>oneline.php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93529EB-2D2D-E841-86BA-1D48A124E6BC}"/>
              </a:ext>
            </a:extLst>
          </p:cNvPr>
          <p:cNvSpPr txBox="1"/>
          <p:nvPr/>
        </p:nvSpPr>
        <p:spPr>
          <a:xfrm>
            <a:off x="244926" y="5691229"/>
            <a:ext cx="4731673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rIns="36000" rtlCol="0">
            <a:spAutoFit/>
          </a:bodyPr>
          <a:lstStyle/>
          <a:p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&lt;html&gt;&lt;body&gt;</a:t>
            </a:r>
            <a:r>
              <a:rPr lang="en" sz="1200">
                <a:latin typeface="Ubuntu Mono" panose="020B0509030602030204" pitchFamily="49" charset="0"/>
              </a:rPr>
              <a:t>Today is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&lt;?php</a:t>
            </a:r>
            <a:r>
              <a:rPr lang="en" sz="1200">
                <a:solidFill>
                  <a:srgbClr val="0000CD"/>
                </a:solidFill>
                <a:latin typeface="Ubuntu Mono" panose="020B0509030602030204" pitchFamily="49" charset="0"/>
              </a:rPr>
              <a:t> echo </a:t>
            </a:r>
            <a:r>
              <a:rPr lang="it-IT" sz="1200">
                <a:solidFill>
                  <a:srgbClr val="0000CD"/>
                </a:solidFill>
                <a:latin typeface="Ubuntu Mono" panose="020B0509030602030204" pitchFamily="49" charset="0"/>
              </a:rPr>
              <a:t>date("l")</a:t>
            </a:r>
            <a:r>
              <a:rPr lang="en" sz="120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" sz="1200">
                <a:solidFill>
                  <a:srgbClr val="FF0000"/>
                </a:solidFill>
                <a:latin typeface="Ubuntu Mono" panose="020B0509030602030204" pitchFamily="49" charset="0"/>
              </a:rPr>
              <a:t>?&gt;</a:t>
            </a:r>
            <a:r>
              <a:rPr lang="en" sz="1200">
                <a:solidFill>
                  <a:srgbClr val="00B050"/>
                </a:solidFill>
                <a:latin typeface="Ubuntu Mono" panose="020B0509030602030204" pitchFamily="49" charset="0"/>
              </a:rPr>
              <a:t>&lt;/body&gt;&lt;/html&gt;</a:t>
            </a:r>
            <a:endParaRPr lang="it-IT" sz="1200">
              <a:latin typeface="Ubuntu Mono" panose="020B0509030602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A5A839E-9483-FB4E-836B-24DEBA4C4D6E}"/>
              </a:ext>
            </a:extLst>
          </p:cNvPr>
          <p:cNvSpPr txBox="1"/>
          <p:nvPr/>
        </p:nvSpPr>
        <p:spPr>
          <a:xfrm>
            <a:off x="4735978" y="4495206"/>
            <a:ext cx="17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40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echo </a:t>
            </a:r>
            <a:r>
              <a:rPr lang="it-IT" sz="1400">
                <a:solidFill>
                  <a:srgbClr val="0000CD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date("l")</a:t>
            </a:r>
            <a:r>
              <a:rPr lang="en" sz="1400">
                <a:solidFill>
                  <a:srgbClr val="00000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;</a:t>
            </a:r>
            <a:endParaRPr lang="it-IT" sz="140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71008BE-42E6-E646-B3DB-072EE67CDF5D}"/>
              </a:ext>
            </a:extLst>
          </p:cNvPr>
          <p:cNvCxnSpPr>
            <a:cxnSpLocks/>
          </p:cNvCxnSpPr>
          <p:nvPr/>
        </p:nvCxnSpPr>
        <p:spPr>
          <a:xfrm flipV="1">
            <a:off x="3529244" y="4775090"/>
            <a:ext cx="2878298" cy="1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23BAF7-0D05-1642-9749-9695556B6E72}"/>
              </a:ext>
            </a:extLst>
          </p:cNvPr>
          <p:cNvSpPr txBox="1"/>
          <p:nvPr/>
        </p:nvSpPr>
        <p:spPr>
          <a:xfrm>
            <a:off x="3455304" y="4242504"/>
            <a:ext cx="91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highlight>
                  <a:srgbClr val="E4EDF2"/>
                </a:highlight>
                <a:latin typeface="Ubuntu Mono" panose="020B0509030602030204" pitchFamily="49" charset="0"/>
              </a:rPr>
              <a:t>Friday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A4A5F5A-B252-ED4E-8062-24E7DFF051AB}"/>
              </a:ext>
            </a:extLst>
          </p:cNvPr>
          <p:cNvCxnSpPr>
            <a:cxnSpLocks/>
          </p:cNvCxnSpPr>
          <p:nvPr/>
        </p:nvCxnSpPr>
        <p:spPr>
          <a:xfrm>
            <a:off x="1958269" y="5023086"/>
            <a:ext cx="0" cy="649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7A8907-5A7A-7D41-90FD-D47A73B47A77}"/>
              </a:ext>
            </a:extLst>
          </p:cNvPr>
          <p:cNvCxnSpPr>
            <a:cxnSpLocks/>
          </p:cNvCxnSpPr>
          <p:nvPr/>
        </p:nvCxnSpPr>
        <p:spPr>
          <a:xfrm flipV="1">
            <a:off x="2987078" y="5023086"/>
            <a:ext cx="0" cy="649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5303BA3-3F5D-674F-B596-D0953572F104}"/>
              </a:ext>
            </a:extLst>
          </p:cNvPr>
          <p:cNvSpPr txBox="1"/>
          <p:nvPr/>
        </p:nvSpPr>
        <p:spPr>
          <a:xfrm>
            <a:off x="4594525" y="4007717"/>
            <a:ext cx="18777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it-IT" sz="1300"/>
              <a:t>output dal PHP eseguito</a:t>
            </a:r>
            <a:r>
              <a:rPr lang="it-IT" sz="1300">
                <a:latin typeface="+mj-lt"/>
              </a:rPr>
              <a:t>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EEAFA48-76C3-944D-BA9A-C1BDC39D2B79}"/>
              </a:ext>
            </a:extLst>
          </p:cNvPr>
          <p:cNvSpPr txBox="1"/>
          <p:nvPr/>
        </p:nvSpPr>
        <p:spPr>
          <a:xfrm>
            <a:off x="2917613" y="3191057"/>
            <a:ext cx="335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20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1200">
                <a:highlight>
                  <a:srgbClr val="E4EDF2"/>
                </a:highlight>
                <a:latin typeface="Ubuntu Mono" panose="020B0509030602030204" pitchFamily="49" charset="0"/>
              </a:rPr>
              <a:t>Today is Friday</a:t>
            </a:r>
            <a:r>
              <a:rPr lang="en" sz="120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&lt;/body&gt;&lt;/html&gt;</a:t>
            </a:r>
            <a:endParaRPr lang="it-IT" sz="1200">
              <a:highlight>
                <a:srgbClr val="E4EDF2"/>
              </a:highlight>
              <a:latin typeface="Ubuntu Mono" panose="020B0509030602030204" pitchFamily="49" charset="0"/>
            </a:endParaRP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A1B14809-EE8D-E240-8582-9CF3996F50E9}"/>
              </a:ext>
            </a:extLst>
          </p:cNvPr>
          <p:cNvCxnSpPr>
            <a:cxnSpLocks/>
          </p:cNvCxnSpPr>
          <p:nvPr/>
        </p:nvCxnSpPr>
        <p:spPr>
          <a:xfrm flipV="1">
            <a:off x="2970896" y="2734667"/>
            <a:ext cx="0" cy="1288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AEAA6D6-8784-B844-9FEE-1E3CA8E439B3}"/>
              </a:ext>
            </a:extLst>
          </p:cNvPr>
          <p:cNvSpPr txBox="1"/>
          <p:nvPr/>
        </p:nvSpPr>
        <p:spPr>
          <a:xfrm>
            <a:off x="1869817" y="2285966"/>
            <a:ext cx="1262357" cy="348566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</p:spPr>
        <p:txBody>
          <a:bodyPr wrap="square" rtlCol="0">
            <a:noAutofit/>
          </a:bodyPr>
          <a:lstStyle/>
          <a:p>
            <a:pPr marL="225425" indent="-225425" algn="ctr"/>
            <a:r>
              <a:rPr lang="it-IT" sz="1200"/>
              <a:t>Today is Friday</a:t>
            </a:r>
          </a:p>
        </p:txBody>
      </p:sp>
      <p:sp>
        <p:nvSpPr>
          <p:cNvPr id="61" name="Fumetto 3 60">
            <a:extLst>
              <a:ext uri="{FF2B5EF4-FFF2-40B4-BE49-F238E27FC236}">
                <a16:creationId xmlns:a16="http://schemas.microsoft.com/office/drawing/2014/main" id="{2D2244CD-62D5-164C-BA43-E1AD369B86E1}"/>
              </a:ext>
            </a:extLst>
          </p:cNvPr>
          <p:cNvSpPr/>
          <p:nvPr/>
        </p:nvSpPr>
        <p:spPr>
          <a:xfrm>
            <a:off x="3998582" y="1676400"/>
            <a:ext cx="4940858" cy="1378344"/>
          </a:xfrm>
          <a:prstGeom prst="wedgeEllipseCallout">
            <a:avLst>
              <a:gd name="adj1" fmla="val 17594"/>
              <a:gd name="adj2" fmla="val 135769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5000"/>
              </a:lnSpc>
            </a:pPr>
            <a:r>
              <a:rPr lang="it-IT" sz="1400" dirty="0">
                <a:solidFill>
                  <a:schemeClr val="tx1"/>
                </a:solidFill>
                <a:latin typeface="+mj-lt"/>
              </a:rPr>
              <a:t>L'elaborazione sia di HTML che PHP è integrata all'interno del </a:t>
            </a:r>
            <a:r>
              <a:rPr lang="it-IT" sz="1400" dirty="0">
                <a:solidFill>
                  <a:schemeClr val="tx1"/>
                </a:solidFill>
                <a:highlight>
                  <a:srgbClr val="FCFFB5"/>
                </a:highlight>
              </a:rPr>
              <a:t> processo </a:t>
            </a:r>
            <a:r>
              <a:rPr lang="it-IT" sz="1400" dirty="0">
                <a:solidFill>
                  <a:schemeClr val="tx1"/>
                </a:solidFill>
                <a:latin typeface="+mj-lt"/>
              </a:rPr>
              <a:t> che esegue </a:t>
            </a:r>
            <a:r>
              <a:rPr lang="it-IT" sz="1400" i="1" dirty="0">
                <a:solidFill>
                  <a:schemeClr val="tx1"/>
                </a:solidFill>
                <a:latin typeface="+mj-lt"/>
              </a:rPr>
              <a:t>php -</a:t>
            </a:r>
            <a:r>
              <a:rPr lang="it-IT" sz="1400" i="1" dirty="0" err="1">
                <a:solidFill>
                  <a:schemeClr val="tx1"/>
                </a:solidFill>
                <a:latin typeface="+mj-lt"/>
              </a:rPr>
              <a:t>S</a:t>
            </a:r>
            <a:endParaRPr lang="it-IT" sz="1400" i="1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it-IT" sz="1400" dirty="0">
                <a:solidFill>
                  <a:schemeClr val="tx1"/>
                </a:solidFill>
                <a:latin typeface="+mj-lt"/>
              </a:rPr>
              <a:t>(qui </a:t>
            </a:r>
            <a:r>
              <a:rPr lang="it-IT" sz="1400" dirty="0">
                <a:solidFill>
                  <a:schemeClr val="tx1"/>
                </a:solidFill>
                <a:highlight>
                  <a:srgbClr val="96BDFD"/>
                </a:highlight>
                <a:latin typeface="+mj-lt"/>
              </a:rPr>
              <a:t> </a:t>
            </a:r>
            <a:r>
              <a:rPr lang="it-IT" sz="1400" dirty="0">
                <a:highlight>
                  <a:srgbClr val="96BDFD"/>
                </a:highlight>
              </a:rPr>
              <a:t>Web server </a:t>
            </a:r>
            <a:r>
              <a:rPr lang="it-IT" sz="1400" dirty="0">
                <a:solidFill>
                  <a:schemeClr val="tx1"/>
                </a:solidFill>
              </a:rPr>
              <a:t> e </a:t>
            </a:r>
            <a:r>
              <a:rPr lang="it-IT" sz="1400" dirty="0">
                <a:highlight>
                  <a:srgbClr val="96BDFD"/>
                </a:highlight>
              </a:rPr>
              <a:t> PHP </a:t>
            </a:r>
            <a:r>
              <a:rPr lang="it-IT" sz="1400" dirty="0" err="1">
                <a:highlight>
                  <a:srgbClr val="96BDFD"/>
                </a:highlight>
              </a:rPr>
              <a:t>engine</a:t>
            </a:r>
            <a:r>
              <a:rPr lang="it-IT" sz="1400" dirty="0">
                <a:highlight>
                  <a:srgbClr val="96BDFD"/>
                </a:highlight>
              </a:rPr>
              <a:t> 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tx1"/>
                </a:solidFill>
              </a:rPr>
              <a:t>sono semplicemente componenti, non </a:t>
            </a:r>
            <a:r>
              <a:rPr lang="it-IT" sz="1400" dirty="0">
                <a:solidFill>
                  <a:schemeClr val="tx1"/>
                </a:solidFill>
                <a:highlight>
                  <a:srgbClr val="FCFFB5"/>
                </a:highlight>
              </a:rPr>
              <a:t> processi </a:t>
            </a:r>
            <a:r>
              <a:rPr lang="it-IT" sz="1400" dirty="0">
                <a:solidFill>
                  <a:schemeClr val="tx1"/>
                </a:solidFill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  <p:sp>
        <p:nvSpPr>
          <p:cNvPr id="63" name="Segnaposto contenuto 2">
            <a:extLst>
              <a:ext uri="{FF2B5EF4-FFF2-40B4-BE49-F238E27FC236}">
                <a16:creationId xmlns:a16="http://schemas.microsoft.com/office/drawing/2014/main" id="{A8310DA0-EB15-BC4B-BE80-27F061E798E7}"/>
              </a:ext>
            </a:extLst>
          </p:cNvPr>
          <p:cNvSpPr txBox="1">
            <a:spLocks/>
          </p:cNvSpPr>
          <p:nvPr/>
        </p:nvSpPr>
        <p:spPr>
          <a:xfrm>
            <a:off x="188373" y="6022388"/>
            <a:ext cx="8834245" cy="494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500"/>
              <a:t>In produzione </a:t>
            </a:r>
            <a:r>
              <a:rPr lang="it-IT"/>
              <a:t>(v. p. </a:t>
            </a:r>
            <a:r>
              <a:rPr lang="it-IT">
                <a:hlinkClick r:id="rId2" action="ppaction://hlinksldjump"/>
              </a:rPr>
              <a:t>9</a:t>
            </a:r>
            <a:r>
              <a:rPr lang="it-IT" sz="2500"/>
              <a:t>)si usano Web server (es. Apache) e PHP </a:t>
            </a:r>
            <a:r>
              <a:rPr lang="it-IT" sz="2500" err="1"/>
              <a:t>engine</a:t>
            </a:r>
            <a:r>
              <a:rPr lang="it-IT" sz="2500"/>
              <a:t> distinti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27C4679F-16C3-D358-FB4A-0C7AA132609F}"/>
              </a:ext>
            </a:extLst>
          </p:cNvPr>
          <p:cNvSpPr/>
          <p:nvPr/>
        </p:nvSpPr>
        <p:spPr>
          <a:xfrm rot="10800000">
            <a:off x="2399068" y="3182280"/>
            <a:ext cx="84013" cy="1075485"/>
          </a:xfrm>
          <a:prstGeom prst="triangle">
            <a:avLst/>
          </a:prstGeom>
          <a:solidFill>
            <a:srgbClr val="DFE9CE"/>
          </a:solidFill>
          <a:ln>
            <a:noFill/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5000"/>
              </a:lnSpc>
            </a:pPr>
            <a:endParaRPr lang="en-IT" sz="1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CasellaDiTesto 11">
            <a:extLst>
              <a:ext uri="{FF2B5EF4-FFF2-40B4-BE49-F238E27FC236}">
                <a16:creationId xmlns:a16="http://schemas.microsoft.com/office/drawing/2014/main" id="{A206C538-F5F5-9B0A-8BFD-49F1ACCB9325}"/>
              </a:ext>
            </a:extLst>
          </p:cNvPr>
          <p:cNvSpPr txBox="1"/>
          <p:nvPr/>
        </p:nvSpPr>
        <p:spPr>
          <a:xfrm rot="17957384">
            <a:off x="254796" y="4014005"/>
            <a:ext cx="142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processo </a:t>
            </a:r>
            <a:r>
              <a:rPr lang="it-IT" sz="1400" dirty="0">
                <a:latin typeface="Ubuntu Mono" panose="020B0509030602030204" pitchFamily="49" charset="0"/>
              </a:rPr>
              <a:t>php</a:t>
            </a:r>
            <a:r>
              <a:rPr lang="it-IT" sz="1400" dirty="0"/>
              <a:t> </a:t>
            </a:r>
            <a:r>
              <a:rPr lang="it-IT" sz="1400" dirty="0">
                <a:latin typeface="Ubuntu Mono" panose="020B0509030602030204" pitchFamily="49" charset="0"/>
              </a:rPr>
              <a:t>-</a:t>
            </a:r>
            <a:r>
              <a:rPr lang="it-IT" sz="1400" dirty="0" err="1">
                <a:latin typeface="Ubuntu Mono" panose="020B0509030602030204" pitchFamily="49" charset="0"/>
              </a:rPr>
              <a:t>S</a:t>
            </a:r>
            <a:endParaRPr lang="it-IT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11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8313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Il primo script PHP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2946C6-867D-F44C-9311-3D1EE052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7" y="3946327"/>
            <a:ext cx="8744706" cy="2539569"/>
          </a:xfrm>
        </p:spPr>
        <p:txBody>
          <a:bodyPr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</a:pPr>
            <a:r>
              <a:rPr lang="it-IT" sz="2300"/>
              <a:t>Se al server arriva, da un cliente, la richiesta HTTP </a:t>
            </a:r>
            <a:r>
              <a:rPr lang="it-IT" sz="2300">
                <a:highlight>
                  <a:srgbClr val="E4EDF2"/>
                </a:highlight>
                <a:latin typeface="Ubuntu Mono" panose="020B0509030602030204" pitchFamily="49" charset="0"/>
              </a:rPr>
              <a:t>GET</a:t>
            </a:r>
            <a:r>
              <a:rPr lang="it-IT" sz="2300">
                <a:highlight>
                  <a:srgbClr val="E4EDF2"/>
                </a:highlight>
              </a:rPr>
              <a:t> </a:t>
            </a:r>
            <a:r>
              <a:rPr lang="it-IT" sz="2300">
                <a:highlight>
                  <a:srgbClr val="E4EDF2"/>
                </a:highlight>
                <a:latin typeface="Ubuntu Mono" panose="020B0509030602030204" pitchFamily="49" charset="0"/>
              </a:rPr>
              <a:t>/</a:t>
            </a:r>
            <a:r>
              <a:rPr lang="it-IT" sz="2300" err="1">
                <a:highlight>
                  <a:srgbClr val="E4EDF2"/>
                </a:highlight>
                <a:latin typeface="Ubuntu Mono" panose="020B0509030602030204" pitchFamily="49" charset="0"/>
              </a:rPr>
              <a:t>primo.php</a:t>
            </a:r>
            <a:r>
              <a:rPr lang="it-IT" sz="2300"/>
              <a:t>, in risposta (come già visto), il server invia al cliente il contenuto di</a:t>
            </a:r>
            <a:r>
              <a:rPr lang="it-IT" sz="2300" i="1">
                <a:solidFill>
                  <a:srgbClr val="00B050"/>
                </a:solidFill>
              </a:rPr>
              <a:t> </a:t>
            </a:r>
            <a:r>
              <a:rPr lang="it-IT" sz="230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300"/>
              <a:t> in cui (ciascuno) script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</a:rPr>
              <a:t> </a:t>
            </a:r>
            <a:r>
              <a:rPr lang="it-IT" sz="2300">
                <a:highlight>
                  <a:srgbClr val="00FFFF"/>
                </a:highlight>
                <a:latin typeface="Ubuntu Mono" panose="020B0509030602030204" pitchFamily="49" charset="0"/>
              </a:rPr>
              <a:t>...</a:t>
            </a:r>
            <a:r>
              <a:rPr lang="it-IT" sz="2300">
                <a:highlight>
                  <a:srgbClr val="00FFFF"/>
                </a:highlight>
              </a:rPr>
              <a:t>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  <a:r>
              <a:rPr lang="it-IT" sz="2300"/>
              <a:t> è rimpiazzato dall'output generato dall'esecuzione dello script stesso</a:t>
            </a:r>
          </a:p>
          <a:p>
            <a:pPr marL="490538" lvl="1" indent="-228600">
              <a:lnSpc>
                <a:spcPct val="90000"/>
              </a:lnSpc>
              <a:spcBef>
                <a:spcPts val="500"/>
              </a:spcBef>
            </a:pPr>
            <a:r>
              <a:rPr lang="it-IT" sz="2300"/>
              <a:t>a questo scopo, il Web server passa ciascuno script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</a:rPr>
              <a:t> </a:t>
            </a:r>
            <a:r>
              <a:rPr lang="it-IT" sz="2300">
                <a:highlight>
                  <a:srgbClr val="00FFFF"/>
                </a:highlight>
                <a:latin typeface="Ubuntu Mono" panose="020B0509030602030204" pitchFamily="49" charset="0"/>
              </a:rPr>
              <a:t>...</a:t>
            </a:r>
            <a:r>
              <a:rPr lang="it-IT" sz="2300">
                <a:highlight>
                  <a:srgbClr val="00FFFF"/>
                </a:highlight>
              </a:rPr>
              <a:t>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  <a:r>
              <a:rPr lang="it-IT" sz="2300"/>
              <a:t> all'engine PHP e ne attende l'esecuzione e l'output </a:t>
            </a:r>
          </a:p>
          <a:p>
            <a:pPr marL="228600" indent="-228600">
              <a:lnSpc>
                <a:spcPct val="90000"/>
              </a:lnSpc>
              <a:spcBef>
                <a:spcPts val="1200"/>
              </a:spcBef>
            </a:pPr>
            <a:r>
              <a:rPr lang="it-IT" sz="2300"/>
              <a:t>Il risultato inviato al cliente è l'HTML nel </a:t>
            </a:r>
            <a:r>
              <a:rPr lang="it-IT" sz="2300">
                <a:highlight>
                  <a:srgbClr val="EDF2F9"/>
                </a:highlight>
              </a:rPr>
              <a:t>box di destra</a:t>
            </a:r>
            <a:endParaRPr lang="it-IT" sz="230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D4B0-D402-0B4A-8D62-180D9300AF4D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25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1386E28-9775-D244-ABAF-34552609231B}"/>
              </a:ext>
            </a:extLst>
          </p:cNvPr>
          <p:cNvSpPr/>
          <p:nvPr/>
        </p:nvSpPr>
        <p:spPr>
          <a:xfrm>
            <a:off x="494969" y="2257982"/>
            <a:ext cx="2819039" cy="160043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4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4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4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body</a:t>
            </a:r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en" sz="1400" b="0" i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endParaRPr lang="en" sz="1400">
              <a:solidFill>
                <a:srgbClr val="000000"/>
              </a:solidFill>
              <a:highlight>
                <a:srgbClr val="00FFFF"/>
              </a:highlight>
              <a:latin typeface="Ubuntu Mono" panose="020B0509030602030204" pitchFamily="49" charset="0"/>
            </a:endParaRPr>
          </a:p>
          <a:p>
            <a:r>
              <a:rPr lang="it-IT" sz="1400">
                <a:solidFill>
                  <a:srgbClr val="0000CD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e</a:t>
            </a:r>
            <a:r>
              <a:rPr lang="en" sz="1400" b="0" i="0">
                <a:solidFill>
                  <a:srgbClr val="0000CD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cho</a:t>
            </a:r>
            <a:r>
              <a:rPr lang="en" sz="1400">
                <a:solidFill>
                  <a:srgbClr val="0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 </a:t>
            </a:r>
            <a:r>
              <a:rPr lang="en" sz="1400" b="0" i="0">
                <a:solidFill>
                  <a:srgbClr val="A52A2A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"My first PHP script!"</a:t>
            </a:r>
            <a:r>
              <a:rPr lang="en" sz="1400" b="0" i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; </a:t>
            </a:r>
            <a:r>
              <a:rPr lang="en" sz="1400" b="0" i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</a:p>
          <a:p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4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/body</a:t>
            </a:r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4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4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/html</a:t>
            </a:r>
            <a:r>
              <a:rPr lang="en" sz="14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400">
              <a:latin typeface="Ubuntu Mono" panose="020B0509030602030204" pitchFamily="49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EAA80ED-3844-F64E-9377-D4ACF15BFDD8}"/>
              </a:ext>
            </a:extLst>
          </p:cNvPr>
          <p:cNvSpPr/>
          <p:nvPr/>
        </p:nvSpPr>
        <p:spPr>
          <a:xfrm>
            <a:off x="6561388" y="2456431"/>
            <a:ext cx="2244288" cy="124649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5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5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body</a:t>
            </a:r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5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500" b="0" i="0">
                <a:solidFill>
                  <a:srgbClr val="A52A2A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My first PHP script!</a:t>
            </a:r>
            <a:endParaRPr lang="en" sz="1500">
              <a:highlight>
                <a:srgbClr val="00FFFF"/>
              </a:highlight>
              <a:latin typeface="Ubuntu Mono" panose="020B0509030602030204" pitchFamily="49" charset="0"/>
            </a:endParaRPr>
          </a:p>
          <a:p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5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/body</a:t>
            </a:r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5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5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/html</a:t>
            </a:r>
            <a:r>
              <a:rPr lang="en" sz="15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500">
              <a:latin typeface="Ubuntu Mono" panose="020B0509030602030204" pitchFamily="49" charset="0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FCB79DD-B5B4-0343-BDF0-6BCAE0638BBC}"/>
              </a:ext>
            </a:extLst>
          </p:cNvPr>
          <p:cNvCxnSpPr>
            <a:cxnSpLocks/>
          </p:cNvCxnSpPr>
          <p:nvPr/>
        </p:nvCxnSpPr>
        <p:spPr>
          <a:xfrm>
            <a:off x="3415163" y="3052318"/>
            <a:ext cx="3027972" cy="2095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FEE195F-1D6A-164F-A008-56C90A3F922A}"/>
              </a:ext>
            </a:extLst>
          </p:cNvPr>
          <p:cNvSpPr txBox="1"/>
          <p:nvPr/>
        </p:nvSpPr>
        <p:spPr>
          <a:xfrm>
            <a:off x="3515279" y="3073270"/>
            <a:ext cx="27301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/>
              <a:t>HTML a destra e lo inviano al cliente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345C4A-3C25-3649-A149-0AC0019E4E4E}"/>
              </a:ext>
            </a:extLst>
          </p:cNvPr>
          <p:cNvSpPr txBox="1"/>
          <p:nvPr/>
        </p:nvSpPr>
        <p:spPr>
          <a:xfrm>
            <a:off x="3516319" y="2639214"/>
            <a:ext cx="2926816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1300"/>
              <a:t>Dal PHP a sinistra, server Web e PHP </a:t>
            </a:r>
            <a:r>
              <a:rPr lang="it-IT" sz="1300" err="1"/>
              <a:t>engine</a:t>
            </a:r>
            <a:r>
              <a:rPr lang="it-IT" sz="1300"/>
              <a:t> producono in collaborazione l'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2FD49EF3-A069-FE4F-AF0F-B7C0BBFC8EAA}"/>
              </a:ext>
            </a:extLst>
          </p:cNvPr>
          <p:cNvSpPr txBox="1">
            <a:spLocks/>
          </p:cNvSpPr>
          <p:nvPr/>
        </p:nvSpPr>
        <p:spPr>
          <a:xfrm>
            <a:off x="194736" y="769994"/>
            <a:ext cx="8744706" cy="1446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2300"/>
              <a:t>Un file </a:t>
            </a:r>
            <a:r>
              <a:rPr lang="it-IT" sz="2300" i="1"/>
              <a:t>.php</a:t>
            </a:r>
            <a:r>
              <a:rPr lang="it-IT" sz="2300"/>
              <a:t> può contenere HTML, CSS, (JavaScript), e, soprattutto, parti di codice PHP, o </a:t>
            </a:r>
            <a:r>
              <a:rPr lang="it-IT" sz="2300" i="1"/>
              <a:t>script</a:t>
            </a:r>
            <a:r>
              <a:rPr lang="it-IT" sz="2300"/>
              <a:t>, racchiuse ognuna tra i tag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r>
              <a:rPr lang="it-IT" sz="2300"/>
              <a:t> e </a:t>
            </a:r>
            <a:r>
              <a:rPr lang="it-IT" sz="2300">
                <a:solidFill>
                  <a:srgbClr val="C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  <a:r>
              <a:rPr lang="it-IT" sz="2300"/>
              <a:t> </a:t>
            </a:r>
          </a:p>
          <a:p>
            <a:pPr marL="22860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2300"/>
              <a:t>P. es. l'HTML/PHP nel </a:t>
            </a:r>
            <a:r>
              <a:rPr lang="it-IT" sz="2300">
                <a:highlight>
                  <a:srgbClr val="ECECEC"/>
                </a:highlight>
              </a:rPr>
              <a:t>box a sinistra</a:t>
            </a:r>
            <a:r>
              <a:rPr lang="it-IT" sz="2300"/>
              <a:t> si può porre in un file </a:t>
            </a:r>
            <a:r>
              <a:rPr lang="it-IT" sz="230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br>
              <a:rPr lang="it-IT" sz="2300"/>
            </a:br>
            <a:r>
              <a:rPr lang="it-IT" sz="2300"/>
              <a:t>nella </a:t>
            </a:r>
            <a:r>
              <a:rPr lang="it-IT" sz="2300" i="1" err="1"/>
              <a:t>document</a:t>
            </a:r>
            <a:r>
              <a:rPr lang="it-IT" sz="2300" i="1"/>
              <a:t> root</a:t>
            </a:r>
            <a:r>
              <a:rPr lang="it-IT" sz="2300"/>
              <a:t> di un server Web/PHP </a:t>
            </a:r>
            <a:r>
              <a:rPr lang="it-IT" sz="2300" err="1"/>
              <a:t>engine</a:t>
            </a:r>
            <a:r>
              <a:rPr lang="it-IT" sz="2300"/>
              <a:t> (tipo </a:t>
            </a:r>
            <a:r>
              <a:rPr lang="it-IT" sz="2300" i="1"/>
              <a:t>php -</a:t>
            </a:r>
            <a:r>
              <a:rPr lang="it-IT" sz="2300" i="1" err="1"/>
              <a:t>S</a:t>
            </a:r>
            <a:r>
              <a:rPr lang="it-IT" sz="2300"/>
              <a:t>)</a:t>
            </a:r>
            <a:endParaRPr lang="it-IT" sz="2300">
              <a:highlight>
                <a:srgbClr val="E4EDF2"/>
              </a:highlight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C7B06F2-AAA1-CA4F-9551-C9CA38D6445B}"/>
              </a:ext>
            </a:extLst>
          </p:cNvPr>
          <p:cNvSpPr txBox="1"/>
          <p:nvPr/>
        </p:nvSpPr>
        <p:spPr>
          <a:xfrm>
            <a:off x="2163224" y="2300311"/>
            <a:ext cx="1089930" cy="24505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it-IT" sz="140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it-IT" sz="1400" i="1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primo.php</a:t>
            </a:r>
            <a:endParaRPr lang="it-IT" sz="140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9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38837"/>
            <a:ext cx="8579942" cy="769406"/>
          </a:xfrm>
        </p:spPr>
        <p:txBody>
          <a:bodyPr>
            <a:normAutofit/>
          </a:bodyPr>
          <a:lstStyle/>
          <a:p>
            <a:r>
              <a:rPr lang="it-IT" sz="4000" b="0"/>
              <a:t>Eseguire il primo script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2946C6-867D-F44C-9311-3D1EE052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88" y="2905569"/>
            <a:ext cx="8822311" cy="475561"/>
          </a:xfrm>
        </p:spPr>
        <p:txBody>
          <a:bodyPr>
            <a:noAutofit/>
          </a:bodyPr>
          <a:lstStyle/>
          <a:p>
            <a:pPr marL="358775" indent="-3587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it-IT" sz="2400" dirty="0"/>
              <a:t>La </a:t>
            </a:r>
            <a:r>
              <a:rPr lang="it-IT" sz="2400" i="1" dirty="0" err="1"/>
              <a:t>document</a:t>
            </a:r>
            <a:r>
              <a:rPr lang="it-IT" sz="2400" i="1" dirty="0"/>
              <a:t> root</a:t>
            </a:r>
            <a:r>
              <a:rPr lang="it-IT" sz="2400" dirty="0"/>
              <a:t>, in cui va </a:t>
            </a:r>
            <a:r>
              <a:rPr lang="it-IT" sz="24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400" dirty="0"/>
              <a:t>, è la dir di avvio di </a:t>
            </a:r>
            <a:r>
              <a:rPr lang="it-IT" sz="2400" i="1" dirty="0"/>
              <a:t>php</a:t>
            </a:r>
            <a:r>
              <a:rPr lang="it-IT" sz="2400" dirty="0"/>
              <a:t> -</a:t>
            </a:r>
            <a:r>
              <a:rPr lang="it-IT" sz="2400" i="1" dirty="0" err="1"/>
              <a:t>S</a:t>
            </a:r>
            <a:r>
              <a:rPr lang="it-IT" sz="1200" dirty="0"/>
              <a:t> </a:t>
            </a:r>
            <a:r>
              <a:rPr lang="it-IT" sz="2400" dirty="0"/>
              <a:t>:</a:t>
            </a:r>
            <a:endParaRPr lang="it-IT" sz="2200" i="1" dirty="0">
              <a:highlight>
                <a:srgbClr val="E4EDF2"/>
              </a:highlight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D4B0-D402-0B4A-8D62-180D9300AF4D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26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1386E28-9775-D244-ABAF-34552609231B}"/>
              </a:ext>
            </a:extLst>
          </p:cNvPr>
          <p:cNvSpPr/>
          <p:nvPr/>
        </p:nvSpPr>
        <p:spPr>
          <a:xfrm>
            <a:off x="564783" y="1046179"/>
            <a:ext cx="2745767" cy="169277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sz="1300" b="0" i="0">
                <a:solidFill>
                  <a:srgbClr val="00B050"/>
                </a:solidFill>
                <a:effectLst/>
                <a:latin typeface="Ubuntu Mono" panose="020B0509030602030204" pitchFamily="49" charset="0"/>
              </a:rPr>
              <a:t>&lt;!– File primo.php </a:t>
            </a:r>
            <a:r>
              <a:rPr lang="en" sz="1300" b="0" i="0">
                <a:solidFill>
                  <a:srgbClr val="00B050"/>
                </a:solidFill>
                <a:effectLst/>
                <a:latin typeface="Ubuntu Mono" panose="020B0509030602030204" pitchFamily="49" charset="0"/>
                <a:sym typeface="Wingdings" pitchFamily="2" charset="2"/>
              </a:rPr>
              <a:t></a:t>
            </a:r>
            <a:endParaRPr lang="en" sz="1300" b="0" i="0">
              <a:solidFill>
                <a:srgbClr val="00B050"/>
              </a:solidFill>
              <a:effectLst/>
              <a:latin typeface="Ubuntu Mono" panose="020B0509030602030204" pitchFamily="49" charset="0"/>
            </a:endParaRP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!DOCTYPE</a:t>
            </a:r>
            <a:r>
              <a:rPr lang="en" sz="1300" b="0" i="0">
                <a:solidFill>
                  <a:srgbClr val="FF0000"/>
                </a:solidFill>
                <a:effectLst/>
                <a:latin typeface="Ubuntu Mono" panose="020B0509030602030204" pitchFamily="49" charset="0"/>
              </a:rPr>
              <a:t> html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html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3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body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r>
              <a:rPr lang="en" sz="1300" b="0" i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&lt;?php</a:t>
            </a:r>
            <a:endParaRPr lang="en" sz="1300">
              <a:solidFill>
                <a:srgbClr val="000000"/>
              </a:solidFill>
              <a:highlight>
                <a:srgbClr val="00FFFF"/>
              </a:highlight>
              <a:latin typeface="Ubuntu Mono" panose="020B0509030602030204" pitchFamily="49" charset="0"/>
            </a:endParaRPr>
          </a:p>
          <a:p>
            <a:r>
              <a:rPr lang="it-IT" sz="1300">
                <a:solidFill>
                  <a:srgbClr val="0000CD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e</a:t>
            </a:r>
            <a:r>
              <a:rPr lang="en" sz="1300" b="0" i="0">
                <a:solidFill>
                  <a:srgbClr val="0000CD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cho</a:t>
            </a:r>
            <a:r>
              <a:rPr lang="en" sz="1300">
                <a:solidFill>
                  <a:srgbClr val="000000"/>
                </a:solidFill>
                <a:highlight>
                  <a:srgbClr val="00FFFF"/>
                </a:highlight>
                <a:latin typeface="Ubuntu Mono" panose="020B0509030602030204" pitchFamily="49" charset="0"/>
              </a:rPr>
              <a:t> </a:t>
            </a:r>
            <a:r>
              <a:rPr lang="en" sz="1300" b="0" i="0">
                <a:solidFill>
                  <a:srgbClr val="A52A2A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"My first PHP script!"</a:t>
            </a:r>
            <a:r>
              <a:rPr lang="en" sz="1300" b="0" i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; </a:t>
            </a:r>
          </a:p>
          <a:p>
            <a:r>
              <a:rPr lang="en" sz="1300" b="0" i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Ubuntu Mono" panose="020B0509030602030204" pitchFamily="49" charset="0"/>
              </a:rPr>
              <a:t>?&gt;</a:t>
            </a: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/body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en" sz="1300">
              <a:solidFill>
                <a:srgbClr val="0000CD"/>
              </a:solidFill>
              <a:latin typeface="Ubuntu Mono" panose="020B0509030602030204" pitchFamily="49" charset="0"/>
            </a:endParaRPr>
          </a:p>
          <a:p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&lt;</a:t>
            </a:r>
            <a:r>
              <a:rPr lang="en" sz="1300" b="0" i="0">
                <a:solidFill>
                  <a:srgbClr val="A52A2A"/>
                </a:solidFill>
                <a:effectLst/>
                <a:latin typeface="Ubuntu Mono" panose="020B0509030602030204" pitchFamily="49" charset="0"/>
              </a:rPr>
              <a:t>/html</a:t>
            </a:r>
            <a:r>
              <a:rPr lang="en" sz="1300" b="0" i="0">
                <a:solidFill>
                  <a:srgbClr val="0000CD"/>
                </a:solidFill>
                <a:effectLst/>
                <a:latin typeface="Ubuntu Mono" panose="020B0509030602030204" pitchFamily="49" charset="0"/>
              </a:rPr>
              <a:t>&gt;</a:t>
            </a:r>
            <a:endParaRPr lang="it-IT" sz="1300">
              <a:latin typeface="Ubuntu Mono" panose="020B0509030602030204" pitchFamily="49" charset="0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5AF8794E-98E8-0F4D-8AB3-5747761CA43D}"/>
              </a:ext>
            </a:extLst>
          </p:cNvPr>
          <p:cNvSpPr txBox="1">
            <a:spLocks/>
          </p:cNvSpPr>
          <p:nvPr/>
        </p:nvSpPr>
        <p:spPr>
          <a:xfrm>
            <a:off x="564783" y="3362984"/>
            <a:ext cx="7017304" cy="108653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1400" dirty="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noProof="1">
                <a:solidFill>
                  <a:srgbClr val="FF0000"/>
                </a:solidFill>
                <a:latin typeface="Ubuntu Mono" panose="020B0509030602030204" pitchFamily="49" charset="0"/>
              </a:rPr>
              <a:t>ls primo.php            </a:t>
            </a:r>
            <a:r>
              <a:rPr lang="it-IT" sz="14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nella directory corrente deve trovarsi il file </a:t>
            </a:r>
            <a:r>
              <a:rPr lang="it-IT" sz="14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endParaRPr lang="it-IT" sz="1400" noProof="1">
              <a:solidFill>
                <a:srgbClr val="FF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primo.php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dirty="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400" noProof="1">
                <a:solidFill>
                  <a:srgbClr val="FF0000"/>
                </a:solidFill>
                <a:latin typeface="Ubuntu Mono" panose="020B0509030602030204" pitchFamily="49" charset="0"/>
              </a:rPr>
              <a:t>php –S localhost:7777  </a:t>
            </a:r>
            <a:r>
              <a:rPr lang="it-IT" sz="1400" noProof="1">
                <a:solidFill>
                  <a:srgbClr val="0070C0"/>
                </a:solidFill>
                <a:latin typeface="Ubuntu Mono" panose="020B0509030602030204" pitchFamily="49" charset="0"/>
              </a:rPr>
              <a:t> # 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ascoltiamo solo richieste dallo stesso host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...                       </a:t>
            </a:r>
            <a:r>
              <a:rPr lang="it-IT" sz="14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1400" i="1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root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it-IT" sz="1400" noProof="1">
                <a:solidFill>
                  <a:srgbClr val="0070C0"/>
                </a:solidFill>
                <a:highlight>
                  <a:srgbClr val="C0C0C0"/>
                </a:highlight>
                <a:latin typeface="Ubuntu Mono" panose="020B0509030602030204" pitchFamily="49" charset="0"/>
                <a:cs typeface="Times New Roman" panose="02020603050405020304" pitchFamily="18" charset="0"/>
              </a:rPr>
              <a:t>php</a:t>
            </a:r>
            <a:r>
              <a:rPr lang="it-IT" sz="1400" noProof="1">
                <a:solidFill>
                  <a:srgbClr val="0070C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noProof="1">
                <a:solidFill>
                  <a:srgbClr val="0070C0"/>
                </a:solidFill>
                <a:highlight>
                  <a:srgbClr val="C0C0C0"/>
                </a:highlight>
                <a:latin typeface="Ubuntu Mono" panose="020B0509030602030204" pitchFamily="49" charset="0"/>
                <a:cs typeface="Times New Roman" panose="02020603050405020304" pitchFamily="18" charset="0"/>
              </a:rPr>
              <a:t>-S</a:t>
            </a:r>
            <a:r>
              <a:rPr lang="it-IT" sz="14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è la directory corrente </a:t>
            </a:r>
            <a:endParaRPr lang="it-IT" sz="1400" noProof="1">
              <a:solidFill>
                <a:srgbClr val="000000"/>
              </a:solidFill>
              <a:latin typeface="Ubuntu Mono" panose="020B0509030602030204" pitchFamily="49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5B42D37-E6C2-F449-8FA3-E4E63B797169}"/>
              </a:ext>
            </a:extLst>
          </p:cNvPr>
          <p:cNvSpPr txBox="1">
            <a:spLocks/>
          </p:cNvSpPr>
          <p:nvPr/>
        </p:nvSpPr>
        <p:spPr>
          <a:xfrm>
            <a:off x="194687" y="4590890"/>
            <a:ext cx="8658367" cy="753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 startAt="2"/>
            </a:pPr>
            <a:r>
              <a:rPr lang="it-IT" sz="2400" dirty="0"/>
              <a:t>Ora, sullo stesso </a:t>
            </a:r>
            <a:r>
              <a:rPr lang="it-IT" sz="2400" dirty="0" err="1"/>
              <a:t>host</a:t>
            </a:r>
            <a:r>
              <a:rPr lang="it-IT" sz="2400" dirty="0"/>
              <a:t>, lanciato un browser, si richiede al server </a:t>
            </a:r>
            <a:r>
              <a:rPr lang="it-IT" sz="2300" dirty="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400" dirty="0"/>
              <a:t> (</a:t>
            </a:r>
            <a:r>
              <a:rPr lang="it-IT" sz="2200" dirty="0">
                <a:latin typeface="Arial Narrow" panose="020B0604020202020204" pitchFamily="34" charset="0"/>
                <a:cs typeface="Arial Narrow" panose="020B0604020202020204" pitchFamily="34" charset="0"/>
                <a:hlinkClick r:id="rId2"/>
              </a:rPr>
              <a:t>http://localhost:7777/primo.php</a:t>
            </a:r>
            <a:r>
              <a:rPr lang="it-IT" sz="2400" dirty="0"/>
              <a:t>), causandone l'esecuzione: 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D3EAA8E-5931-8842-92D1-920872A1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4" y="5443802"/>
            <a:ext cx="2263084" cy="6133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DB201C33-3380-C844-8B18-2EA4638C27F2}"/>
              </a:ext>
            </a:extLst>
          </p:cNvPr>
          <p:cNvSpPr txBox="1">
            <a:spLocks/>
          </p:cNvSpPr>
          <p:nvPr/>
        </p:nvSpPr>
        <p:spPr>
          <a:xfrm>
            <a:off x="5579853" y="5426875"/>
            <a:ext cx="3437146" cy="109654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–S localhost:7777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Document root is /Users/gp/.../php2019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... </a:t>
            </a:r>
            <a:r>
              <a:rPr lang="it-IT" sz="12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2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server stampa log delle richieste servite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[...] </a:t>
            </a:r>
            <a:r>
              <a:rPr lang="it-IT" sz="1300" noProof="1">
                <a:solidFill>
                  <a:srgbClr val="00B050"/>
                </a:solidFill>
                <a:latin typeface="Ubuntu Mono" panose="020B0509030602030204" pitchFamily="49" charset="0"/>
              </a:rPr>
              <a:t>[::1]:54378 [200]: GET /primo.php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FD30AC7-3A73-F944-BB35-C34EF5DC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734" y="5435666"/>
            <a:ext cx="2432252" cy="10877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Fumetto 2 21">
            <a:extLst>
              <a:ext uri="{FF2B5EF4-FFF2-40B4-BE49-F238E27FC236}">
                <a16:creationId xmlns:a16="http://schemas.microsoft.com/office/drawing/2014/main" id="{52EC6163-E0E7-4F4E-95AC-44906FA77011}"/>
              </a:ext>
            </a:extLst>
          </p:cNvPr>
          <p:cNvSpPr/>
          <p:nvPr/>
        </p:nvSpPr>
        <p:spPr>
          <a:xfrm>
            <a:off x="3577201" y="995723"/>
            <a:ext cx="5420944" cy="1692770"/>
          </a:xfrm>
          <a:prstGeom prst="wedgeRoundRectCallout">
            <a:avLst>
              <a:gd name="adj1" fmla="val -21231"/>
              <a:gd name="adj2" fmla="val 48689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it-IT" dirty="0">
                <a:solidFill>
                  <a:schemeClr val="tx1"/>
                </a:solidFill>
              </a:rPr>
              <a:t>L'esecuzione di uno script PHP coinvolge (a) il server con </a:t>
            </a:r>
            <a:r>
              <a:rPr lang="it-IT" dirty="0" err="1">
                <a:solidFill>
                  <a:schemeClr val="tx1"/>
                </a:solidFill>
              </a:rPr>
              <a:t>l'engine</a:t>
            </a:r>
            <a:r>
              <a:rPr lang="it-IT" dirty="0">
                <a:solidFill>
                  <a:schemeClr val="tx1"/>
                </a:solidFill>
              </a:rPr>
              <a:t> PHP e (b) il cliente con il browser. </a:t>
            </a:r>
          </a:p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it-IT" dirty="0">
                <a:solidFill>
                  <a:schemeClr val="tx1"/>
                </a:solidFill>
              </a:rPr>
              <a:t>Come detto a p. </a:t>
            </a:r>
            <a:r>
              <a:rPr lang="it-IT" dirty="0">
                <a:solidFill>
                  <a:schemeClr val="tx1"/>
                </a:solidFill>
                <a:hlinkClick r:id="rId5" action="ppaction://hlinksldjump"/>
              </a:rPr>
              <a:t>17</a:t>
            </a:r>
            <a:r>
              <a:rPr lang="it-IT" dirty="0">
                <a:solidFill>
                  <a:schemeClr val="tx1"/>
                </a:solidFill>
              </a:rPr>
              <a:t>, per sviluppo o sperimentazione, conviene far coincidere, come nell'esperimento sotto: </a:t>
            </a:r>
          </a:p>
          <a:p>
            <a:pPr marL="342900" indent="-290513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it-IT" dirty="0" err="1">
                <a:solidFill>
                  <a:schemeClr val="tx1"/>
                </a:solidFill>
              </a:rPr>
              <a:t>l'host</a:t>
            </a:r>
            <a:r>
              <a:rPr lang="it-IT" dirty="0">
                <a:solidFill>
                  <a:schemeClr val="tx1"/>
                </a:solidFill>
              </a:rPr>
              <a:t> di Server </a:t>
            </a:r>
            <a:r>
              <a:rPr lang="it-IT" dirty="0" err="1">
                <a:solidFill>
                  <a:schemeClr val="tx1"/>
                </a:solidFill>
              </a:rPr>
              <a:t>Web+PHP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engine</a:t>
            </a:r>
            <a:r>
              <a:rPr lang="it-IT" dirty="0">
                <a:solidFill>
                  <a:schemeClr val="tx1"/>
                </a:solidFill>
              </a:rPr>
              <a:t> (dove gira </a:t>
            </a:r>
            <a:r>
              <a:rPr lang="it-IT" i="1" dirty="0">
                <a:solidFill>
                  <a:schemeClr val="tx1"/>
                </a:solidFill>
              </a:rPr>
              <a:t>php -</a:t>
            </a:r>
            <a:r>
              <a:rPr lang="it-IT" i="1" dirty="0" err="1">
                <a:solidFill>
                  <a:schemeClr val="tx1"/>
                </a:solidFill>
              </a:rPr>
              <a:t>S</a:t>
            </a:r>
            <a:r>
              <a:rPr lang="it-IT" dirty="0">
                <a:solidFill>
                  <a:schemeClr val="tx1"/>
                </a:solidFill>
              </a:rPr>
              <a:t>) </a:t>
            </a:r>
          </a:p>
          <a:p>
            <a:pPr marL="342900" indent="-290513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it-IT" dirty="0" err="1">
                <a:solidFill>
                  <a:schemeClr val="tx1"/>
                </a:solidFill>
              </a:rPr>
              <a:t>l'host</a:t>
            </a:r>
            <a:r>
              <a:rPr lang="it-IT" dirty="0">
                <a:solidFill>
                  <a:schemeClr val="tx1"/>
                </a:solidFill>
              </a:rPr>
              <a:t> cliente, con il browser (verso URL </a:t>
            </a:r>
            <a:r>
              <a:rPr lang="it-IT" i="1" dirty="0" err="1">
                <a:solidFill>
                  <a:schemeClr val="tx1"/>
                </a:solidFill>
              </a:rPr>
              <a:t>localhost</a:t>
            </a:r>
            <a:r>
              <a:rPr lang="it-IT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9233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65" y="67582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Servire script PHP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D4B0-D402-0B4A-8D62-180D9300AF4D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27</a:t>
            </a:fld>
            <a:endParaRPr lang="it-IT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DB201C33-3380-C844-8B18-2EA4638C27F2}"/>
              </a:ext>
            </a:extLst>
          </p:cNvPr>
          <p:cNvSpPr txBox="1">
            <a:spLocks/>
          </p:cNvSpPr>
          <p:nvPr/>
        </p:nvSpPr>
        <p:spPr>
          <a:xfrm>
            <a:off x="317165" y="3195559"/>
            <a:ext cx="3437146" cy="10115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cp primo.php primo.html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-S localhost:7777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... </a:t>
            </a:r>
            <a:r>
              <a:rPr lang="it-IT" sz="12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2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server stampa log delle richieste servite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[...]</a:t>
            </a:r>
            <a:r>
              <a:rPr lang="it-IT" sz="1300" noProof="1">
                <a:solidFill>
                  <a:srgbClr val="00B050"/>
                </a:solidFill>
                <a:latin typeface="Ubuntu Mono" panose="020B0509030602030204" pitchFamily="49" charset="0"/>
              </a:rPr>
              <a:t>[::1]:54378 [200]: GET /primo.html</a:t>
            </a:r>
            <a:endParaRPr lang="it-IT" sz="1300" noProof="1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BB563DC-14BC-F54A-A1D1-370A8B16FE61}"/>
              </a:ext>
            </a:extLst>
          </p:cNvPr>
          <p:cNvSpPr txBox="1">
            <a:spLocks/>
          </p:cNvSpPr>
          <p:nvPr/>
        </p:nvSpPr>
        <p:spPr>
          <a:xfrm>
            <a:off x="261808" y="815808"/>
            <a:ext cx="8759100" cy="2340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it-IT" sz="2400"/>
              <a:t>Come già visto, </a:t>
            </a:r>
            <a:r>
              <a:rPr lang="it-IT" sz="2400" i="1"/>
              <a:t>php -S</a:t>
            </a:r>
            <a:r>
              <a:rPr lang="it-IT" sz="2400"/>
              <a:t>, per servire al cliente file come </a:t>
            </a:r>
            <a:r>
              <a:rPr lang="it-IT" sz="240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400"/>
              <a:t>, fa eseguire all'engine gli script PHP e li rimpiazza con i rispettivi output.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it-IT" sz="2400"/>
              <a:t>In questo, c'è un aspetto cruciale: </a:t>
            </a:r>
            <a:r>
              <a:rPr lang="it-IT" sz="2400" b="1"/>
              <a:t>l'estensione </a:t>
            </a:r>
            <a:r>
              <a:rPr lang="it-IT" sz="2400">
                <a:solidFill>
                  <a:srgbClr val="00B050"/>
                </a:solidFill>
                <a:latin typeface="Ubuntu Mono" panose="020B0509030602030204" pitchFamily="49" charset="0"/>
              </a:rPr>
              <a:t>.php</a:t>
            </a:r>
            <a:r>
              <a:rPr lang="it-IT" sz="2400" b="1"/>
              <a:t> del file!</a:t>
            </a:r>
            <a:endParaRPr lang="it-IT" sz="240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2400"/>
              <a:t>Infatti, se </a:t>
            </a:r>
            <a:r>
              <a:rPr lang="it-IT" sz="2400" i="1"/>
              <a:t>php -S</a:t>
            </a:r>
            <a:r>
              <a:rPr lang="it-IT" sz="2400"/>
              <a:t> servisse un file </a:t>
            </a:r>
            <a:r>
              <a:rPr lang="it-IT" sz="2400" err="1">
                <a:solidFill>
                  <a:srgbClr val="00B050"/>
                </a:solidFill>
                <a:latin typeface="Ubuntu Mono" panose="020B0509030602030204" pitchFamily="49" charset="0"/>
              </a:rPr>
              <a:t>primo.html</a:t>
            </a:r>
            <a:r>
              <a:rPr lang="it-IT" sz="2400"/>
              <a:t> con lo stesso contenuto di </a:t>
            </a:r>
            <a:r>
              <a:rPr lang="it-IT" sz="2400" err="1">
                <a:solidFill>
                  <a:srgbClr val="00B050"/>
                </a:solidFill>
                <a:latin typeface="Ubuntu Mono" panose="020B0509030602030204" pitchFamily="49" charset="0"/>
              </a:rPr>
              <a:t>primo.php</a:t>
            </a:r>
            <a:r>
              <a:rPr lang="it-IT" sz="2400"/>
              <a:t>, gli script PHP dentro </a:t>
            </a:r>
            <a:r>
              <a:rPr lang="it-IT" sz="2400" err="1">
                <a:solidFill>
                  <a:srgbClr val="00B050"/>
                </a:solidFill>
                <a:latin typeface="Ubuntu Mono" panose="020B0509030602030204" pitchFamily="49" charset="0"/>
              </a:rPr>
              <a:t>primo.html</a:t>
            </a:r>
            <a:r>
              <a:rPr lang="it-IT" sz="2400"/>
              <a:t> non verrebbero interpretati e il cliente vedrebbe gli script e non il loro output: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F7A7D3B-0388-6843-B5EC-9A0D382A0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"/>
          <a:stretch/>
        </p:blipFill>
        <p:spPr>
          <a:xfrm>
            <a:off x="6481786" y="3200444"/>
            <a:ext cx="2375982" cy="145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50A96AE-ADF6-1747-9270-38F13C60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48" y="3196763"/>
            <a:ext cx="2133601" cy="1253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1F95F428-41A9-884A-9FEF-41298D3C2B21}"/>
              </a:ext>
            </a:extLst>
          </p:cNvPr>
          <p:cNvSpPr txBox="1">
            <a:spLocks/>
          </p:cNvSpPr>
          <p:nvPr/>
        </p:nvSpPr>
        <p:spPr>
          <a:xfrm>
            <a:off x="261808" y="4771332"/>
            <a:ext cx="8759100" cy="770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it-IT" sz="2400"/>
              <a:t>Infine, è utile sapere che </a:t>
            </a:r>
            <a:r>
              <a:rPr lang="it-IT" sz="2400" i="1"/>
              <a:t>php -S</a:t>
            </a:r>
            <a:r>
              <a:rPr lang="it-IT" sz="2400"/>
              <a:t> può anche prendere per </a:t>
            </a:r>
            <a:r>
              <a:rPr lang="it-IT" sz="2400">
                <a:highlight>
                  <a:srgbClr val="FFFF00"/>
                </a:highlight>
              </a:rPr>
              <a:t>argomento</a:t>
            </a:r>
            <a:r>
              <a:rPr lang="it-IT" sz="2400"/>
              <a:t> un file che verrà servito in risposta alla root URL </a:t>
            </a:r>
            <a:r>
              <a:rPr lang="it-IT" sz="2300">
                <a:solidFill>
                  <a:srgbClr val="00B050"/>
                </a:solidFill>
                <a:latin typeface="Ubuntu Mono" panose="020B0509030602030204" pitchFamily="49" charset="0"/>
              </a:rPr>
              <a:t>/</a:t>
            </a:r>
            <a:r>
              <a:rPr lang="it-IT" sz="2400"/>
              <a:t> (cioè l'HTTP </a:t>
            </a:r>
            <a:r>
              <a:rPr lang="it-IT" sz="2300">
                <a:highlight>
                  <a:srgbClr val="EDF2F9"/>
                </a:highlight>
                <a:latin typeface="Ubuntu Mono" panose="020B0509030602030204" pitchFamily="49" charset="0"/>
              </a:rPr>
              <a:t>GET</a:t>
            </a:r>
            <a:r>
              <a:rPr lang="it-IT" sz="1400">
                <a:highlight>
                  <a:srgbClr val="EDF2F9"/>
                </a:highlight>
                <a:latin typeface="Ubuntu Mono" panose="020B0509030602030204" pitchFamily="49" charset="0"/>
              </a:rPr>
              <a:t> </a:t>
            </a:r>
            <a:r>
              <a:rPr lang="it-IT" sz="2300">
                <a:highlight>
                  <a:srgbClr val="EDF2F9"/>
                </a:highlight>
                <a:latin typeface="Ubuntu Mono" panose="020B0509030602030204" pitchFamily="49" charset="0"/>
              </a:rPr>
              <a:t>/</a:t>
            </a:r>
            <a:r>
              <a:rPr lang="it-IT" sz="2400"/>
              <a:t>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B588C6-11D6-3D49-A893-0603D35B8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8" y="5654740"/>
            <a:ext cx="2895600" cy="749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44241A3-38CD-2640-B60E-52C68CBFBC16}"/>
              </a:ext>
            </a:extLst>
          </p:cNvPr>
          <p:cNvSpPr txBox="1">
            <a:spLocks/>
          </p:cNvSpPr>
          <p:nvPr/>
        </p:nvSpPr>
        <p:spPr>
          <a:xfrm>
            <a:off x="4686946" y="5639846"/>
            <a:ext cx="3437146" cy="7471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it-IT" sz="1300">
                <a:solidFill>
                  <a:srgbClr val="C814C9"/>
                </a:solidFill>
                <a:latin typeface="Ubuntu Mono" panose="020B0509030602030204" pitchFamily="49" charset="0"/>
              </a:rPr>
              <a:t>$</a:t>
            </a: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it-IT" sz="1300" noProof="1">
                <a:solidFill>
                  <a:srgbClr val="FF0000"/>
                </a:solidFill>
                <a:latin typeface="Ubuntu Mono" panose="020B0509030602030204" pitchFamily="49" charset="0"/>
              </a:rPr>
              <a:t>php -S localhost:7777 </a:t>
            </a:r>
            <a:r>
              <a:rPr lang="it-IT" sz="1300" noProof="1">
                <a:solidFill>
                  <a:srgbClr val="FF0000"/>
                </a:solidFill>
                <a:highlight>
                  <a:srgbClr val="FFFF00"/>
                </a:highlight>
                <a:latin typeface="Ubuntu Mono" panose="020B0509030602030204" pitchFamily="49" charset="0"/>
              </a:rPr>
              <a:t>primo.php</a:t>
            </a:r>
            <a:endParaRPr lang="it-IT" sz="1300" noProof="1">
              <a:solidFill>
                <a:srgbClr val="000000"/>
              </a:solidFill>
              <a:highlight>
                <a:srgbClr val="FFFF00"/>
              </a:highlight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... </a:t>
            </a:r>
            <a:r>
              <a:rPr lang="it-IT" sz="1200" noProof="1">
                <a:solidFill>
                  <a:srgbClr val="0070C0"/>
                </a:solidFill>
                <a:latin typeface="Ubuntu Mono" panose="020B0509030602030204" pitchFamily="49" charset="0"/>
              </a:rPr>
              <a:t># </a:t>
            </a:r>
            <a:r>
              <a:rPr lang="it-IT" sz="1200" noProof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server stampa log delle richieste servite</a:t>
            </a:r>
            <a:endParaRPr lang="it-IT" sz="13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it-IT" sz="1300" noProof="1">
                <a:solidFill>
                  <a:srgbClr val="000000"/>
                </a:solidFill>
                <a:latin typeface="Ubuntu Mono" panose="020B0509030602030204" pitchFamily="49" charset="0"/>
              </a:rPr>
              <a:t>[Sat May ... 2020] [::1]:57376 Accepted</a:t>
            </a:r>
            <a:endParaRPr lang="it-IT" sz="1300" noProof="1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  <p:sp>
        <p:nvSpPr>
          <p:cNvPr id="13" name="Fumetto 2 12">
            <a:extLst>
              <a:ext uri="{FF2B5EF4-FFF2-40B4-BE49-F238E27FC236}">
                <a16:creationId xmlns:a16="http://schemas.microsoft.com/office/drawing/2014/main" id="{70533DD5-4175-8B48-B194-7A512AF5B6A4}"/>
              </a:ext>
            </a:extLst>
          </p:cNvPr>
          <p:cNvSpPr/>
          <p:nvPr/>
        </p:nvSpPr>
        <p:spPr>
          <a:xfrm>
            <a:off x="4356048" y="3643680"/>
            <a:ext cx="1524000" cy="554305"/>
          </a:xfrm>
          <a:prstGeom prst="wedgeRoundRectCallout">
            <a:avLst>
              <a:gd name="adj1" fmla="val -21231"/>
              <a:gd name="adj2" fmla="val 48689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300"/>
              </a:spcAft>
            </a:pPr>
            <a:r>
              <a:rPr lang="it-IT" sz="1100">
                <a:solidFill>
                  <a:schemeClr val="tx1"/>
                </a:solidFill>
              </a:rPr>
              <a:t>nessun output, dato l'HTML ricevuto (v. a destra)</a:t>
            </a:r>
          </a:p>
        </p:txBody>
      </p:sp>
    </p:spTree>
    <p:extLst>
      <p:ext uri="{BB962C8B-B14F-4D97-AF65-F5344CB8AC3E}">
        <p14:creationId xmlns:p14="http://schemas.microsoft.com/office/powerpoint/2010/main" val="3013510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56865"/>
            <a:ext cx="8579942" cy="719970"/>
          </a:xfrm>
        </p:spPr>
        <p:txBody>
          <a:bodyPr>
            <a:normAutofit/>
          </a:bodyPr>
          <a:lstStyle/>
          <a:p>
            <a:r>
              <a:rPr lang="it-IT" sz="4000" b="0"/>
              <a:t>PHP: caratteristiche e punti di forza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2946C6-867D-F44C-9311-3D1EE052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42" y="858992"/>
            <a:ext cx="8868870" cy="5595046"/>
          </a:xfrm>
        </p:spPr>
        <p:txBody>
          <a:bodyPr>
            <a:noAutofit/>
          </a:bodyPr>
          <a:lstStyle/>
          <a:p>
            <a:pPr marL="225425" indent="-225425"/>
            <a:r>
              <a:rPr lang="it-IT" sz="2300"/>
              <a:t>PHP = </a:t>
            </a:r>
            <a:r>
              <a:rPr lang="it-IT" sz="2300" b="1"/>
              <a:t>P</a:t>
            </a:r>
            <a:r>
              <a:rPr lang="it-IT" sz="2300"/>
              <a:t>HP: </a:t>
            </a:r>
            <a:r>
              <a:rPr lang="it-IT" sz="2300" b="1" err="1"/>
              <a:t>H</a:t>
            </a:r>
            <a:r>
              <a:rPr lang="it-IT" sz="2300" err="1"/>
              <a:t>ypertext</a:t>
            </a:r>
            <a:r>
              <a:rPr lang="it-IT" sz="2300"/>
              <a:t> </a:t>
            </a:r>
            <a:r>
              <a:rPr lang="it-IT" sz="2300" b="1" err="1"/>
              <a:t>P</a:t>
            </a:r>
            <a:r>
              <a:rPr lang="it-IT" sz="2300" err="1"/>
              <a:t>reprocessor</a:t>
            </a:r>
            <a:r>
              <a:rPr lang="it-IT" sz="2300"/>
              <a:t> (acronimo ricorsivo)</a:t>
            </a:r>
          </a:p>
          <a:p>
            <a:pPr marL="225425" indent="-225425"/>
            <a:r>
              <a:rPr lang="it-IT" sz="2300"/>
              <a:t>Linguaggio di </a:t>
            </a:r>
            <a:r>
              <a:rPr lang="it-IT" sz="2300" err="1"/>
              <a:t>scripting</a:t>
            </a:r>
            <a:r>
              <a:rPr lang="it-IT" sz="2300"/>
              <a:t> </a:t>
            </a:r>
            <a:r>
              <a:rPr lang="it-IT" sz="2300" b="1"/>
              <a:t>server-side</a:t>
            </a:r>
            <a:r>
              <a:rPr lang="it-IT" sz="2300"/>
              <a:t> per il Web; è </a:t>
            </a:r>
            <a:r>
              <a:rPr lang="it-IT" sz="2300" b="1"/>
              <a:t>open source</a:t>
            </a:r>
          </a:p>
          <a:p>
            <a:pPr marL="225425" indent="-225425"/>
            <a:r>
              <a:rPr lang="it-IT" sz="2300"/>
              <a:t>Permette di realizzare </a:t>
            </a:r>
            <a:r>
              <a:rPr lang="it-IT" sz="2300" b="1"/>
              <a:t>pagine web dinamiche</a:t>
            </a:r>
            <a:r>
              <a:rPr lang="it-IT" sz="2300"/>
              <a:t>, per lo più con DB di supporto (Web </a:t>
            </a:r>
            <a:r>
              <a:rPr lang="it-IT" sz="2300" err="1"/>
              <a:t>server+PHP</a:t>
            </a:r>
            <a:r>
              <a:rPr lang="it-IT" sz="2300"/>
              <a:t> e DB sono detti "</a:t>
            </a:r>
            <a:r>
              <a:rPr lang="it-IT" sz="2300" b="1"/>
              <a:t>back-end</a:t>
            </a:r>
            <a:r>
              <a:rPr lang="it-IT" sz="2300"/>
              <a:t>")</a:t>
            </a:r>
          </a:p>
          <a:p>
            <a:pPr marL="225425" indent="-225425"/>
            <a:r>
              <a:rPr lang="it-IT" sz="2300" b="1"/>
              <a:t>Efficiente,</a:t>
            </a:r>
            <a:r>
              <a:rPr lang="it-IT" sz="2300"/>
              <a:t> </a:t>
            </a:r>
            <a:r>
              <a:rPr lang="it-IT" sz="2300" b="1"/>
              <a:t>potente</a:t>
            </a:r>
            <a:r>
              <a:rPr lang="it-IT" sz="2300"/>
              <a:t> e </a:t>
            </a:r>
            <a:r>
              <a:rPr lang="it-IT" sz="2300" b="1"/>
              <a:t>popolare</a:t>
            </a:r>
            <a:r>
              <a:rPr lang="it-IT" sz="2300"/>
              <a:t>: in PHP sono realizzati, p.es., il CMS </a:t>
            </a:r>
            <a:r>
              <a:rPr lang="it-IT" sz="2300" err="1"/>
              <a:t>Wordpress</a:t>
            </a:r>
            <a:r>
              <a:rPr lang="it-IT" sz="2300"/>
              <a:t> e Facebook (ora su engine </a:t>
            </a:r>
            <a:r>
              <a:rPr lang="it-IT" sz="2300" i="1" err="1"/>
              <a:t>hhvm</a:t>
            </a:r>
            <a:r>
              <a:rPr lang="it-IT" sz="2300"/>
              <a:t> per </a:t>
            </a:r>
            <a:r>
              <a:rPr lang="it-IT" sz="2300" err="1"/>
              <a:t>bytecode</a:t>
            </a:r>
            <a:r>
              <a:rPr lang="it-IT" sz="2300"/>
              <a:t> compilato)</a:t>
            </a:r>
          </a:p>
          <a:p>
            <a:pPr marL="225425" indent="-225425"/>
            <a:r>
              <a:rPr lang="it-IT" sz="2300" b="1"/>
              <a:t>Semplice</a:t>
            </a:r>
            <a:r>
              <a:rPr lang="it-IT" sz="2300"/>
              <a:t> da imparare: (sintassi C-</a:t>
            </a:r>
            <a:r>
              <a:rPr lang="it-IT" sz="2300" err="1"/>
              <a:t>like</a:t>
            </a:r>
            <a:r>
              <a:rPr lang="it-IT" sz="2300"/>
              <a:t>, estende HTML in modo naturale) </a:t>
            </a:r>
          </a:p>
          <a:p>
            <a:pPr marL="225425" indent="-225425"/>
            <a:r>
              <a:rPr lang="it-IT" sz="2300"/>
              <a:t>Gira su ogni </a:t>
            </a:r>
            <a:r>
              <a:rPr lang="it-IT" sz="2300" b="1"/>
              <a:t>piattaforma</a:t>
            </a:r>
            <a:r>
              <a:rPr lang="it-IT" sz="2300"/>
              <a:t> HW (Intel/...) e OS (</a:t>
            </a:r>
            <a:r>
              <a:rPr lang="it-IT" sz="2300" err="1"/>
              <a:t>Win</a:t>
            </a:r>
            <a:r>
              <a:rPr lang="it-IT" sz="2300"/>
              <a:t>/</a:t>
            </a:r>
            <a:r>
              <a:rPr lang="it-IT" sz="2300" err="1"/>
              <a:t>Lin</a:t>
            </a:r>
            <a:r>
              <a:rPr lang="it-IT" sz="2300"/>
              <a:t>/OSX)</a:t>
            </a:r>
          </a:p>
          <a:p>
            <a:pPr marL="225425" indent="-225425"/>
            <a:r>
              <a:rPr lang="it-IT" sz="2300"/>
              <a:t>Supportato (come </a:t>
            </a:r>
            <a:r>
              <a:rPr lang="it-IT" sz="2300" b="1"/>
              <a:t>modulo</a:t>
            </a:r>
            <a:r>
              <a:rPr lang="it-IT" sz="2300"/>
              <a:t>) da </a:t>
            </a:r>
            <a:r>
              <a:rPr lang="it-IT" sz="2300" b="1"/>
              <a:t>web server</a:t>
            </a:r>
            <a:r>
              <a:rPr lang="it-IT" sz="2300"/>
              <a:t> come </a:t>
            </a:r>
            <a:r>
              <a:rPr lang="it-IT" sz="2300" i="1"/>
              <a:t>Apache</a:t>
            </a:r>
            <a:r>
              <a:rPr lang="it-IT" sz="2300"/>
              <a:t>, </a:t>
            </a:r>
            <a:r>
              <a:rPr lang="it-IT" sz="2300" i="1"/>
              <a:t>IIS</a:t>
            </a:r>
            <a:r>
              <a:rPr lang="it-IT" sz="2300"/>
              <a:t>, </a:t>
            </a:r>
            <a:r>
              <a:rPr lang="it-IT" sz="2300" i="1" err="1"/>
              <a:t>nginx</a:t>
            </a:r>
            <a:endParaRPr lang="it-IT" sz="2300"/>
          </a:p>
          <a:p>
            <a:pPr marL="225425" indent="-225425"/>
            <a:r>
              <a:rPr lang="it-IT" sz="2300"/>
              <a:t>Supporta pressoché tutti i </a:t>
            </a:r>
            <a:r>
              <a:rPr lang="it-IT" sz="2300" b="1"/>
              <a:t>database</a:t>
            </a:r>
            <a:r>
              <a:rPr lang="it-IT" sz="2300"/>
              <a:t> di </a:t>
            </a:r>
            <a:r>
              <a:rPr lang="it-IT" sz="2300" i="1"/>
              <a:t>back end</a:t>
            </a:r>
            <a:r>
              <a:rPr lang="it-IT" sz="2300"/>
              <a:t>, sia relazionali (</a:t>
            </a:r>
            <a:r>
              <a:rPr lang="it-IT" sz="2300" i="1" err="1"/>
              <a:t>mySql</a:t>
            </a:r>
            <a:r>
              <a:rPr lang="it-IT" sz="2300"/>
              <a:t>, </a:t>
            </a:r>
            <a:r>
              <a:rPr lang="it-IT" sz="2300" i="1"/>
              <a:t>Oracle</a:t>
            </a:r>
            <a:r>
              <a:rPr lang="it-IT" sz="2300"/>
              <a:t>, </a:t>
            </a:r>
            <a:r>
              <a:rPr lang="it-IT" sz="2300" i="1" err="1"/>
              <a:t>Sql</a:t>
            </a:r>
            <a:r>
              <a:rPr lang="it-IT" sz="2300" i="1"/>
              <a:t> server</a:t>
            </a:r>
            <a:r>
              <a:rPr lang="it-IT" sz="2300"/>
              <a:t> ...) che non relazionali (</a:t>
            </a:r>
            <a:r>
              <a:rPr lang="it-IT" sz="2300" i="1" err="1"/>
              <a:t>MongoDB</a:t>
            </a:r>
            <a:r>
              <a:rPr lang="it-IT" sz="2300"/>
              <a:t> ...)</a:t>
            </a:r>
          </a:p>
          <a:p>
            <a:pPr marL="225425" indent="-225425"/>
            <a:r>
              <a:rPr lang="it-IT" sz="2300"/>
              <a:t>Molteplici capacità di </a:t>
            </a:r>
            <a:r>
              <a:rPr lang="it-IT" sz="2300" b="1"/>
              <a:t>interazione</a:t>
            </a:r>
            <a:r>
              <a:rPr lang="it-IT" sz="2300"/>
              <a:t> con l'ambiente (oltre a DB, audio, immagini, email, crittografia...) grazie a librerie interne ed esterne</a:t>
            </a:r>
          </a:p>
          <a:p>
            <a:pPr marL="225425" indent="-225425"/>
            <a:r>
              <a:rPr lang="it-IT" sz="2300"/>
              <a:t>Ricca dotazione di librerie o </a:t>
            </a:r>
            <a:r>
              <a:rPr lang="it-IT" sz="2300" b="1"/>
              <a:t>estensioni</a:t>
            </a:r>
            <a:r>
              <a:rPr lang="it-IT" sz="2300"/>
              <a:t>, praticamente per ogni scopo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B4353-04A3-BF47-AAAF-23C2425A559B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939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3DD394-D505-CF44-8C44-5C2B48749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44" y="99943"/>
            <a:ext cx="8579942" cy="799930"/>
          </a:xfrm>
        </p:spPr>
        <p:txBody>
          <a:bodyPr/>
          <a:lstStyle/>
          <a:p>
            <a:r>
              <a:rPr lang="it-IT" b="0"/>
              <a:t>Cosa può fare PHP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D39EE4-5603-2A45-92E5-FAE206BC7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37" y="1071010"/>
            <a:ext cx="8678083" cy="5342836"/>
          </a:xfrm>
        </p:spPr>
        <p:txBody>
          <a:bodyPr>
            <a:normAutofit fontScale="92500" lnSpcReduction="10000"/>
          </a:bodyPr>
          <a:lstStyle/>
          <a:p>
            <a:pPr marL="266700" indent="-266700"/>
            <a:r>
              <a:rPr lang="it-IT"/>
              <a:t>Può generare pagine dinamiche, il cui contenuto sarà  determinato al momento dell'esecuzione del codice PHP, secondo l'input dell'utente e l'"ambiente" (DB, etc.)</a:t>
            </a:r>
          </a:p>
          <a:p>
            <a:pPr marL="266700" indent="-266700"/>
            <a:r>
              <a:rPr lang="it-IT"/>
              <a:t>Può gestire (</a:t>
            </a:r>
            <a:r>
              <a:rPr lang="it-IT" err="1"/>
              <a:t>read</a:t>
            </a:r>
            <a:r>
              <a:rPr lang="it-IT"/>
              <a:t>/</a:t>
            </a:r>
            <a:r>
              <a:rPr lang="it-IT" err="1"/>
              <a:t>write</a:t>
            </a:r>
            <a:r>
              <a:rPr lang="it-IT"/>
              <a:t>) file sul server</a:t>
            </a:r>
          </a:p>
          <a:p>
            <a:pPr marL="266700" indent="-266700"/>
            <a:r>
              <a:rPr lang="it-IT"/>
              <a:t>Può interagire con backend Database (sullo stesso o altri server)</a:t>
            </a:r>
          </a:p>
          <a:p>
            <a:pPr marL="266700" indent="-266700"/>
            <a:r>
              <a:rPr lang="it-IT"/>
              <a:t>Può raccogliere dati inseriti in </a:t>
            </a:r>
            <a:r>
              <a:rPr lang="it-IT" err="1"/>
              <a:t>form</a:t>
            </a:r>
            <a:r>
              <a:rPr lang="it-IT"/>
              <a:t> HTML sul browser</a:t>
            </a:r>
          </a:p>
          <a:p>
            <a:pPr marL="266700" indent="-266700"/>
            <a:r>
              <a:rPr lang="it-IT"/>
              <a:t>Può gestire cookie e sessioni</a:t>
            </a:r>
          </a:p>
          <a:p>
            <a:pPr marL="266700" indent="-266700"/>
            <a:r>
              <a:rPr lang="it-IT"/>
              <a:t>Supporta la gestione del controllo dell'accesso da parte degli utenti</a:t>
            </a:r>
          </a:p>
          <a:p>
            <a:pPr marL="266700" indent="-266700"/>
            <a:r>
              <a:rPr lang="it-IT"/>
              <a:t>Ha capacità crittografiche</a:t>
            </a:r>
          </a:p>
          <a:p>
            <a:pPr marL="266700" indent="-266700"/>
            <a:r>
              <a:rPr lang="it-IT"/>
              <a:t>Può generare, in risposta alle richieste dei clienti, sia HTML che altri formati testo o anche binari (PDF, immagini, video...)</a:t>
            </a:r>
          </a:p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99B4EC-BA3B-A142-82A1-1E3EAE2A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914B-3D50-5E4F-B917-3E7549A19D20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6D8126-4138-6244-9D43-F894F5B81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EC2A09-CA87-7E48-A252-45EB12C2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38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AD9E-63FB-F341-9899-95A9782F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29" y="121133"/>
            <a:ext cx="8579942" cy="722479"/>
          </a:xfrm>
        </p:spPr>
        <p:txBody>
          <a:bodyPr>
            <a:normAutofit/>
          </a:bodyPr>
          <a:lstStyle/>
          <a:p>
            <a:r>
              <a:rPr lang="it-IT" sz="4000" b="0"/>
              <a:t>V</a:t>
            </a:r>
            <a:r>
              <a:rPr lang="en-IT" sz="4000" b="0"/>
              <a:t>ersion</a:t>
            </a:r>
            <a:r>
              <a:rPr lang="it-IT" sz="4000" b="0"/>
              <a:t>i</a:t>
            </a:r>
            <a:r>
              <a:rPr lang="en-IT" sz="4000" b="0"/>
              <a:t> PHP</a:t>
            </a:r>
            <a:r>
              <a:rPr lang="it-IT" sz="4000" b="0"/>
              <a:t> recenti</a:t>
            </a:r>
            <a:r>
              <a:rPr lang="en-IT" sz="4000" b="0"/>
              <a:t> (Ubuntu)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17166-F4E1-FD46-8A46-17669487C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1024128"/>
            <a:ext cx="8677634" cy="585216"/>
          </a:xfrm>
        </p:spPr>
        <p:txBody>
          <a:bodyPr>
            <a:norm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n-IT" sz="2400"/>
              <a:t>Ubuntu non aggiorna con prontezza PHP:</a:t>
            </a:r>
            <a:r>
              <a:rPr lang="it-IT" sz="2400"/>
              <a:t> p.es. p</a:t>
            </a:r>
            <a:r>
              <a:rPr lang="en-IT" sz="2400"/>
              <a:t>er LTS 18.04:</a:t>
            </a:r>
          </a:p>
          <a:p>
            <a:pPr marL="0" indent="0">
              <a:lnSpc>
                <a:spcPct val="95000"/>
              </a:lnSpc>
              <a:buNone/>
            </a:pPr>
            <a:endParaRPr lang="en-IT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F6A6A-F583-3F49-9775-9D0FD328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E220-782A-BB45-8C4B-C0B20DCBCFE9}" type="datetime1">
              <a:rPr lang="it-IT" smtClean="0"/>
              <a:t>11/09/23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FDAB5-4158-A142-915A-409E6105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Laravel: installazione, configurazione, tool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5F404-673D-DD4B-B537-14BB6649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3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C5ACF-9677-B049-9139-0C57CBD72209}"/>
              </a:ext>
            </a:extLst>
          </p:cNvPr>
          <p:cNvSpPr txBox="1"/>
          <p:nvPr/>
        </p:nvSpPr>
        <p:spPr>
          <a:xfrm>
            <a:off x="359500" y="1504410"/>
            <a:ext cx="857994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1">
                <a:solidFill>
                  <a:srgbClr val="729FCF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en-GB" sz="1400">
                <a:solidFill>
                  <a:srgbClr val="FFFFFF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en-GB" sz="1400" b="1" i="1">
                <a:solidFill>
                  <a:srgbClr val="EF2929"/>
                </a:solidFill>
                <a:effectLst/>
                <a:latin typeface="Ubuntu Mono" panose="020B0509030602030204" pitchFamily="49" charset="0"/>
              </a:rPr>
              <a:t>grep DISTRIB_DESCRIPTION /etc/</a:t>
            </a:r>
            <a:r>
              <a:rPr lang="en-GB" sz="1400" b="1" i="1" err="1">
                <a:solidFill>
                  <a:srgbClr val="EF2929"/>
                </a:solidFill>
                <a:effectLst/>
                <a:latin typeface="Ubuntu Mono" panose="020B0509030602030204" pitchFamily="49" charset="0"/>
              </a:rPr>
              <a:t>lsb</a:t>
            </a:r>
            <a:r>
              <a:rPr lang="en-GB" sz="1400" b="1" i="1">
                <a:solidFill>
                  <a:srgbClr val="EF2929"/>
                </a:solidFill>
                <a:effectLst/>
                <a:latin typeface="Ubuntu Mono" panose="020B0509030602030204" pitchFamily="49" charset="0"/>
              </a:rPr>
              <a:t>-release</a:t>
            </a:r>
            <a:endParaRPr lang="en-GB" sz="1400">
              <a:solidFill>
                <a:srgbClr val="EF2929"/>
              </a:solidFill>
              <a:effectLst/>
              <a:latin typeface="Ubuntu Mono" panose="020B0509030602030204" pitchFamily="49" charset="0"/>
            </a:endParaRPr>
          </a:p>
          <a:p>
            <a:r>
              <a:rPr lang="en-GB" sz="1400">
                <a:effectLst/>
                <a:latin typeface="Ubuntu Mono" panose="020B0509030602030204" pitchFamily="49" charset="0"/>
              </a:rPr>
              <a:t>DISTRIB_DESCRIPTION="Ubuntu 18.04.6 LTS"</a:t>
            </a:r>
          </a:p>
          <a:p>
            <a:r>
              <a:rPr lang="en-GB" sz="1400" b="1">
                <a:solidFill>
                  <a:srgbClr val="729FCF"/>
                </a:solidFill>
                <a:latin typeface="Ubuntu Mono" panose="020B0509030602030204" pitchFamily="49" charset="0"/>
              </a:rPr>
              <a:t>$</a:t>
            </a:r>
            <a:r>
              <a:rPr lang="en-GB" sz="1400">
                <a:solidFill>
                  <a:srgbClr val="FFFFFF"/>
                </a:solidFill>
                <a:latin typeface="Ubuntu Mono" panose="020B0509030602030204" pitchFamily="49" charset="0"/>
              </a:rPr>
              <a:t> </a:t>
            </a:r>
            <a:r>
              <a:rPr lang="en-GB" sz="1400" b="1" i="1">
                <a:solidFill>
                  <a:srgbClr val="EF2929"/>
                </a:solidFill>
                <a:latin typeface="Ubuntu Mono" panose="020B0509030602030204" pitchFamily="49" charset="0"/>
              </a:rPr>
              <a:t>php -v</a:t>
            </a:r>
          </a:p>
          <a:p>
            <a:r>
              <a:rPr lang="en-GB" sz="1400">
                <a:latin typeface="Ubuntu Mono" panose="020B0509030602030204" pitchFamily="49" charset="0"/>
              </a:rPr>
              <a:t>PHP 7.2.24-0ubuntu0.18.04.10 (cli) (built: Oct 25 2021 17:47:59)...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75E435-1AD0-F04D-8A3D-AB6985121B2E}"/>
              </a:ext>
            </a:extLst>
          </p:cNvPr>
          <p:cNvSpPr txBox="1">
            <a:spLocks/>
          </p:cNvSpPr>
          <p:nvPr/>
        </p:nvSpPr>
        <p:spPr>
          <a:xfrm>
            <a:off x="261808" y="2455501"/>
            <a:ext cx="8677634" cy="44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0"/>
              </a:spcBef>
              <a:buFont typeface="Arial"/>
              <a:buNone/>
            </a:pPr>
            <a:endParaRPr lang="en-IT" sz="2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8C2C6-D05F-424F-A44E-8A01CEAD2ED5}"/>
              </a:ext>
            </a:extLst>
          </p:cNvPr>
          <p:cNvSpPr txBox="1"/>
          <p:nvPr/>
        </p:nvSpPr>
        <p:spPr>
          <a:xfrm>
            <a:off x="359500" y="2994095"/>
            <a:ext cx="8579942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1">
                <a:solidFill>
                  <a:srgbClr val="729FCF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en-GB" sz="1400">
                <a:solidFill>
                  <a:srgbClr val="FFFFFF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en-GB" sz="1400" b="1" i="1" err="1">
                <a:solidFill>
                  <a:srgbClr val="EF2929"/>
                </a:solidFill>
                <a:latin typeface="Ubuntu Mono" panose="020B0509030602030204" pitchFamily="49" charset="0"/>
              </a:rPr>
              <a:t>sudo</a:t>
            </a:r>
            <a:r>
              <a:rPr lang="en-GB" sz="1400" b="1" i="1">
                <a:solidFill>
                  <a:srgbClr val="EF2929"/>
                </a:solidFill>
                <a:latin typeface="Ubuntu Mono" panose="020B0509030602030204" pitchFamily="49" charset="0"/>
              </a:rPr>
              <a:t> add-apt-repository </a:t>
            </a:r>
            <a:r>
              <a:rPr lang="en-GB" sz="1400" b="1" i="1" err="1">
                <a:solidFill>
                  <a:srgbClr val="EF2929"/>
                </a:solidFill>
                <a:latin typeface="Ubuntu Mono" panose="020B0509030602030204" pitchFamily="49" charset="0"/>
              </a:rPr>
              <a:t>ppa:ondrej</a:t>
            </a:r>
            <a:r>
              <a:rPr lang="en-GB" sz="1400" b="1" i="1">
                <a:solidFill>
                  <a:srgbClr val="EF2929"/>
                </a:solidFill>
                <a:latin typeface="Ubuntu Mono" panose="020B0509030602030204" pitchFamily="49" charset="0"/>
              </a:rPr>
              <a:t>/php       </a:t>
            </a:r>
            <a:r>
              <a:rPr lang="en-GB" sz="1400" i="1">
                <a:solidFill>
                  <a:srgbClr val="0FA859"/>
                </a:solidFill>
                <a:latin typeface="Ubuntu Mono" panose="020B0509030602030204" pitchFamily="49" charset="0"/>
              </a:rPr>
              <a:t># </a:t>
            </a:r>
            <a:r>
              <a:rPr lang="en-GB" sz="1400" err="1">
                <a:solidFill>
                  <a:srgbClr val="0FA859"/>
                </a:solidFill>
                <a:latin typeface="Ubuntu Mono" panose="020B0509030602030204" pitchFamily="49" charset="0"/>
              </a:rPr>
              <a:t>ondrej</a:t>
            </a:r>
            <a:r>
              <a:rPr lang="en-GB" sz="1400">
                <a:solidFill>
                  <a:srgbClr val="0FA859"/>
                </a:solidFill>
                <a:latin typeface="Ubuntu Mono" panose="020B0509030602030204" pitchFamily="49" charset="0"/>
              </a:rPr>
              <a:t>/php</a:t>
            </a:r>
            <a:r>
              <a:rPr lang="en-GB" sz="140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</a:t>
            </a:r>
            <a:r>
              <a:rPr lang="en-GB" sz="140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 repository </a:t>
            </a:r>
            <a:r>
              <a:rPr lang="en-GB" sz="1400" i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</a:t>
            </a:r>
            <a:r>
              <a:rPr lang="en-GB" sz="140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semi-</a:t>
            </a:r>
            <a:r>
              <a:rPr lang="en-GB" sz="140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ufficiale</a:t>
            </a:r>
            <a:r>
              <a:rPr lang="en-GB" sz="140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PHP </a:t>
            </a:r>
            <a:endParaRPr lang="en-GB" sz="1400">
              <a:solidFill>
                <a:srgbClr val="EF2929"/>
              </a:solidFill>
              <a:effectLst/>
              <a:latin typeface="Ubuntu Mono" panose="020B0509030602030204" pitchFamily="49" charset="0"/>
            </a:endParaRPr>
          </a:p>
          <a:p>
            <a:r>
              <a:rPr lang="en-GB" sz="1400" b="1">
                <a:solidFill>
                  <a:srgbClr val="729FCF"/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en-GB" sz="1400">
                <a:solidFill>
                  <a:srgbClr val="FFFFFF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en-GB" sz="1400" b="1" i="1" err="1">
                <a:solidFill>
                  <a:srgbClr val="EF2929"/>
                </a:solidFill>
                <a:latin typeface="Ubuntu Mono" panose="020B0509030602030204" pitchFamily="49" charset="0"/>
              </a:rPr>
              <a:t>sudo</a:t>
            </a:r>
            <a:r>
              <a:rPr lang="en-GB" sz="1400" b="1" i="1">
                <a:solidFill>
                  <a:srgbClr val="EF2929"/>
                </a:solidFill>
                <a:latin typeface="Ubuntu Mono" panose="020B0509030602030204" pitchFamily="49" charset="0"/>
              </a:rPr>
              <a:t> apt update</a:t>
            </a:r>
          </a:p>
          <a:p>
            <a:r>
              <a:rPr lang="en-GB" sz="1400" b="1">
                <a:solidFill>
                  <a:srgbClr val="729FCF"/>
                </a:solidFill>
                <a:latin typeface="Ubuntu Mono" panose="020B0509030602030204" pitchFamily="49" charset="0"/>
              </a:rPr>
              <a:t>$</a:t>
            </a:r>
            <a:r>
              <a:rPr lang="en-GB" sz="1400">
                <a:solidFill>
                  <a:srgbClr val="FFFFFF"/>
                </a:solidFill>
                <a:latin typeface="Ubuntu Mono" panose="020B0509030602030204" pitchFamily="49" charset="0"/>
              </a:rPr>
              <a:t> </a:t>
            </a:r>
            <a:r>
              <a:rPr lang="en-GB" sz="1400" b="1" i="1" err="1">
                <a:solidFill>
                  <a:srgbClr val="EF2929"/>
                </a:solidFill>
                <a:latin typeface="Ubuntu Mono" panose="020B0509030602030204" pitchFamily="49" charset="0"/>
              </a:rPr>
              <a:t>sudo</a:t>
            </a:r>
            <a:r>
              <a:rPr lang="en-GB" sz="1400" b="1" i="1">
                <a:solidFill>
                  <a:srgbClr val="EF2929"/>
                </a:solidFill>
                <a:latin typeface="Ubuntu Mono" panose="020B0509030602030204" pitchFamily="49" charset="0"/>
              </a:rPr>
              <a:t> apt upgrade php</a:t>
            </a:r>
            <a:endParaRPr lang="en-GB" sz="1400">
              <a:latin typeface="Ubuntu Mono" panose="020B0509030602030204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D7B90E-8BCA-3346-8CDF-4AA08F2B7CD1}"/>
              </a:ext>
            </a:extLst>
          </p:cNvPr>
          <p:cNvSpPr txBox="1">
            <a:spLocks/>
          </p:cNvSpPr>
          <p:nvPr/>
        </p:nvSpPr>
        <p:spPr>
          <a:xfrm>
            <a:off x="261808" y="3827125"/>
            <a:ext cx="8677634" cy="908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IT" sz="2400"/>
              <a:t>Infine, bisogna cambiare l'engine PHP di default nella più recente disponibile</a:t>
            </a:r>
            <a:r>
              <a:rPr lang="it-IT" sz="2400"/>
              <a:t> (</a:t>
            </a:r>
            <a:r>
              <a:rPr lang="en-IT" sz="2400"/>
              <a:t>v. </a:t>
            </a:r>
            <a:r>
              <a:rPr lang="en-GB" sz="2100">
                <a:latin typeface="Arial Narrow" panose="020B0606020202030204" pitchFamily="34" charset="0"/>
                <a:hlinkClick r:id="rId2"/>
              </a:rPr>
              <a:t>https://computingforgeeks.com/how-to-install-php-on-ubuntu/</a:t>
            </a:r>
            <a:r>
              <a:rPr lang="en-IT" sz="2400"/>
              <a:t>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DBA93-2828-BD46-BC9E-A66BAE952C1E}"/>
              </a:ext>
            </a:extLst>
          </p:cNvPr>
          <p:cNvSpPr txBox="1"/>
          <p:nvPr/>
        </p:nvSpPr>
        <p:spPr>
          <a:xfrm>
            <a:off x="355301" y="4727202"/>
            <a:ext cx="857994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1">
                <a:solidFill>
                  <a:srgbClr val="729FCF"/>
                </a:solidFill>
                <a:effectLst/>
                <a:latin typeface="Ubuntu Mono" panose="020B0509030602030204" pitchFamily="49" charset="0"/>
              </a:rPr>
              <a:t>$ </a:t>
            </a:r>
            <a:r>
              <a:rPr lang="en-GB" sz="1400" b="1" i="1" err="1">
                <a:solidFill>
                  <a:srgbClr val="EF2929"/>
                </a:solidFill>
                <a:latin typeface="Ubuntu Mono" panose="020B0509030602030204" pitchFamily="49" charset="0"/>
              </a:rPr>
              <a:t>sudo</a:t>
            </a:r>
            <a:r>
              <a:rPr lang="en-GB" sz="1400" b="1" i="1">
                <a:solidFill>
                  <a:srgbClr val="EF2929"/>
                </a:solidFill>
                <a:latin typeface="Ubuntu Mono" panose="020B0509030602030204" pitchFamily="49" charset="0"/>
              </a:rPr>
              <a:t> update-alternatives --config php</a:t>
            </a:r>
            <a:endParaRPr lang="en-GB" sz="1400">
              <a:solidFill>
                <a:srgbClr val="0FA8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b="1">
                <a:latin typeface="Ubuntu Mono" panose="020B0509030602030204" pitchFamily="49" charset="0"/>
              </a:rPr>
              <a:t>...</a:t>
            </a:r>
            <a:r>
              <a:rPr lang="en-GB" sz="1400" b="1" i="1">
                <a:solidFill>
                  <a:srgbClr val="EF2929"/>
                </a:solidFill>
                <a:latin typeface="Ubuntu Mono" panose="020B0509030602030204" pitchFamily="49" charset="0"/>
              </a:rPr>
              <a:t>                                       </a:t>
            </a:r>
            <a:r>
              <a:rPr lang="en-GB" sz="1400" i="1">
                <a:solidFill>
                  <a:srgbClr val="0FA859"/>
                </a:solidFill>
                <a:latin typeface="Ubuntu Mono" panose="020B0509030602030204" pitchFamily="49" charset="0"/>
              </a:rPr>
              <a:t># </a:t>
            </a:r>
            <a:r>
              <a:rPr lang="en-GB" sz="140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 menu </a:t>
            </a:r>
            <a:r>
              <a:rPr lang="en-GB" sz="140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proposto</a:t>
            </a:r>
            <a:r>
              <a:rPr lang="en-GB" sz="140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40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GB" sz="140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err="1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scelga</a:t>
            </a:r>
            <a:r>
              <a:rPr lang="en-GB" sz="1400">
                <a:solidFill>
                  <a:srgbClr val="0FA8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PHP 8.x come nuovo default</a:t>
            </a:r>
            <a:endParaRPr lang="en-GB" sz="1400" b="1" i="1">
              <a:latin typeface="Ubuntu Mono" panose="020B0509030602030204" pitchFamily="49" charset="0"/>
            </a:endParaRPr>
          </a:p>
          <a:p>
            <a:r>
              <a:rPr lang="en-GB" sz="1400" b="1">
                <a:solidFill>
                  <a:srgbClr val="729FCF"/>
                </a:solidFill>
                <a:latin typeface="Ubuntu Mono" panose="020B0509030602030204" pitchFamily="49" charset="0"/>
              </a:rPr>
              <a:t>$</a:t>
            </a:r>
            <a:r>
              <a:rPr lang="en-GB" sz="1400">
                <a:solidFill>
                  <a:srgbClr val="FFFFFF"/>
                </a:solidFill>
                <a:latin typeface="Ubuntu Mono" panose="020B0509030602030204" pitchFamily="49" charset="0"/>
              </a:rPr>
              <a:t> </a:t>
            </a:r>
            <a:r>
              <a:rPr lang="en-GB" sz="1400" b="1" i="1">
                <a:solidFill>
                  <a:srgbClr val="EF2929"/>
                </a:solidFill>
                <a:latin typeface="Ubuntu Mono" panose="020B0509030602030204" pitchFamily="49" charset="0"/>
              </a:rPr>
              <a:t>php -v</a:t>
            </a:r>
            <a:endParaRPr lang="en-GB" sz="1400">
              <a:latin typeface="Ubuntu Mono" panose="020B0509030602030204" pitchFamily="49" charset="0"/>
            </a:endParaRPr>
          </a:p>
          <a:p>
            <a:r>
              <a:rPr lang="en-GB" sz="1400">
                <a:solidFill>
                  <a:srgbClr val="000000"/>
                </a:solidFill>
                <a:latin typeface="Ubuntu Mono" panose="020B0509030602030204" pitchFamily="49" charset="0"/>
              </a:rPr>
              <a:t>PHP 8.1.2 (cli) (built: Jan 24 2022 10:42:15) (NTS) ...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011B33-17A3-E44D-9A55-19DABD2D9AB4}"/>
              </a:ext>
            </a:extLst>
          </p:cNvPr>
          <p:cNvSpPr txBox="1">
            <a:spLocks/>
          </p:cNvSpPr>
          <p:nvPr/>
        </p:nvSpPr>
        <p:spPr>
          <a:xfrm>
            <a:off x="257609" y="2517072"/>
            <a:ext cx="8677634" cy="436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Bef>
                <a:spcPts val="0"/>
              </a:spcBef>
              <a:buFont typeface="Arial"/>
              <a:buNone/>
            </a:pPr>
            <a:r>
              <a:rPr lang="en-IT" sz="2400"/>
              <a:t>Per risolvere il problema e avere sempre versioni PHP fresche:</a:t>
            </a:r>
          </a:p>
        </p:txBody>
      </p:sp>
    </p:spTree>
    <p:extLst>
      <p:ext uri="{BB962C8B-B14F-4D97-AF65-F5344CB8AC3E}">
        <p14:creationId xmlns:p14="http://schemas.microsoft.com/office/powerpoint/2010/main" val="179017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3BA08-80FE-D743-86AA-00EF2CDE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/>
              <a:t>PHP: Framework e CMS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2946C6-867D-F44C-9311-3D1EE052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1012741"/>
            <a:ext cx="8677633" cy="54412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400" dirty="0"/>
              <a:t>Per PHP sono disponibili vari </a:t>
            </a:r>
            <a:r>
              <a:rPr lang="it-IT" sz="2400" b="1" dirty="0"/>
              <a:t>framework</a:t>
            </a:r>
            <a:r>
              <a:rPr lang="it-IT" sz="2400" dirty="0"/>
              <a:t> (complessi di componenti, librerie, pacchetti...) di </a:t>
            </a:r>
            <a:r>
              <a:rPr lang="it-IT" sz="2400" b="1" dirty="0"/>
              <a:t>sviluppo</a:t>
            </a:r>
            <a:r>
              <a:rPr lang="it-IT" sz="2400" dirty="0"/>
              <a:t>, potenti e produttivi, </a:t>
            </a:r>
            <a:r>
              <a:rPr lang="it-IT" sz="2400" dirty="0" err="1"/>
              <a:t>p.es</a:t>
            </a:r>
            <a:r>
              <a:rPr lang="it-IT" sz="2400" dirty="0"/>
              <a:t>.: </a:t>
            </a:r>
          </a:p>
          <a:p>
            <a:pPr marL="314325" indent="-250825"/>
            <a:r>
              <a:rPr lang="it-IT" sz="2400" i="1" dirty="0" err="1"/>
              <a:t>Zend</a:t>
            </a:r>
            <a:r>
              <a:rPr lang="it-IT" sz="2400" dirty="0"/>
              <a:t> (a oggetti, MVC, con Unit testing e </a:t>
            </a:r>
            <a:r>
              <a:rPr lang="it-IT" sz="2400" dirty="0" err="1"/>
              <a:t>continuous</a:t>
            </a:r>
            <a:r>
              <a:rPr lang="it-IT" sz="2400" dirty="0"/>
              <a:t> </a:t>
            </a:r>
            <a:r>
              <a:rPr lang="it-IT" sz="2400" dirty="0" err="1"/>
              <a:t>integration</a:t>
            </a:r>
            <a:r>
              <a:rPr lang="it-IT" sz="2400" dirty="0"/>
              <a:t>)</a:t>
            </a:r>
          </a:p>
          <a:p>
            <a:pPr marL="314325" indent="-250825"/>
            <a:r>
              <a:rPr lang="it-IT" sz="2400" i="1" dirty="0" err="1"/>
              <a:t>Laravel</a:t>
            </a:r>
            <a:r>
              <a:rPr lang="it-IT" sz="2400" dirty="0"/>
              <a:t> (a oggetti, MVC, lo tratteremo in dettaglio)</a:t>
            </a:r>
          </a:p>
          <a:p>
            <a:pPr marL="314325" indent="-250825"/>
            <a:r>
              <a:rPr lang="it-IT" sz="2400" i="1" dirty="0" err="1"/>
              <a:t>Symfony</a:t>
            </a:r>
            <a:r>
              <a:rPr lang="it-IT" sz="2400" dirty="0"/>
              <a:t> (ispirato a </a:t>
            </a:r>
            <a:r>
              <a:rPr lang="it-IT" sz="2400" i="1" dirty="0"/>
              <a:t>Spring</a:t>
            </a:r>
            <a:r>
              <a:rPr lang="it-IT" sz="2400" dirty="0"/>
              <a:t> di Java)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it-IT" sz="2400" dirty="0"/>
              <a:t>PHP, spesso con lo stack </a:t>
            </a:r>
            <a:r>
              <a:rPr lang="it-IT" sz="2400" b="1" dirty="0"/>
              <a:t>LAMP</a:t>
            </a:r>
            <a:r>
              <a:rPr lang="it-IT" sz="2400" dirty="0"/>
              <a:t> (</a:t>
            </a:r>
            <a:r>
              <a:rPr lang="it-IT" sz="2400" b="1" dirty="0"/>
              <a:t>L</a:t>
            </a:r>
            <a:r>
              <a:rPr lang="it-IT" sz="2400" dirty="0"/>
              <a:t>inux, </a:t>
            </a:r>
            <a:r>
              <a:rPr lang="it-IT" sz="2400" b="1" dirty="0"/>
              <a:t>A</a:t>
            </a:r>
            <a:r>
              <a:rPr lang="it-IT" sz="2400" dirty="0"/>
              <a:t>pache, </a:t>
            </a:r>
            <a:r>
              <a:rPr lang="it-IT" sz="2400" b="1" dirty="0" err="1"/>
              <a:t>M</a:t>
            </a:r>
            <a:r>
              <a:rPr lang="it-IT" sz="2400" dirty="0" err="1"/>
              <a:t>ySql</a:t>
            </a:r>
            <a:r>
              <a:rPr lang="it-IT" sz="2400" dirty="0"/>
              <a:t>, </a:t>
            </a:r>
            <a:r>
              <a:rPr lang="it-IT" sz="2400" b="1" dirty="0"/>
              <a:t>P</a:t>
            </a:r>
            <a:r>
              <a:rPr lang="it-IT" sz="2400" dirty="0"/>
              <a:t>HP) ed eventuali framework, supporta i più popolari </a:t>
            </a:r>
            <a:r>
              <a:rPr lang="it-IT" sz="2400" b="1" dirty="0"/>
              <a:t>CMS</a:t>
            </a:r>
            <a:r>
              <a:rPr lang="it-IT" sz="2400" dirty="0"/>
              <a:t> (Content Management Systems, sistemi di gestione di contenuti Web), tra cui:</a:t>
            </a:r>
          </a:p>
          <a:p>
            <a:pPr marL="314325" indent="-225425"/>
            <a:r>
              <a:rPr lang="it-IT" sz="2400" i="1" dirty="0" err="1"/>
              <a:t>Wordpress</a:t>
            </a:r>
            <a:r>
              <a:rPr lang="it-IT" sz="2400" dirty="0"/>
              <a:t>, CMS orientato a pubblicare articoli e blog sul Web</a:t>
            </a:r>
          </a:p>
          <a:p>
            <a:pPr marL="314325" indent="-225425"/>
            <a:r>
              <a:rPr lang="it-IT" sz="2400" i="1" dirty="0" err="1"/>
              <a:t>Drupal</a:t>
            </a:r>
            <a:r>
              <a:rPr lang="it-IT" sz="2400" dirty="0"/>
              <a:t>, CMS general </a:t>
            </a:r>
            <a:r>
              <a:rPr lang="it-IT" sz="2400" dirty="0" err="1"/>
              <a:t>purpose</a:t>
            </a:r>
            <a:r>
              <a:rPr lang="it-IT" sz="2400" dirty="0"/>
              <a:t> basato sul framework </a:t>
            </a:r>
            <a:r>
              <a:rPr lang="it-IT" sz="2400" i="1" dirty="0" err="1"/>
              <a:t>Symfony</a:t>
            </a:r>
            <a:endParaRPr lang="it-IT" sz="2400" dirty="0"/>
          </a:p>
          <a:p>
            <a:pPr marL="314325" indent="-225425"/>
            <a:r>
              <a:rPr lang="it-IT" sz="2400" i="1" dirty="0" err="1"/>
              <a:t>Joomla</a:t>
            </a:r>
            <a:r>
              <a:rPr lang="it-IT" sz="2400" dirty="0"/>
              <a:t>, CMS general </a:t>
            </a:r>
            <a:r>
              <a:rPr lang="it-IT" sz="2400" dirty="0" err="1"/>
              <a:t>purpose</a:t>
            </a:r>
            <a:endParaRPr lang="it-IT" sz="2400" i="1" dirty="0"/>
          </a:p>
          <a:p>
            <a:pPr marL="314325" indent="-225425"/>
            <a:r>
              <a:rPr lang="it-IT" sz="2400" i="1" dirty="0" err="1"/>
              <a:t>Magento</a:t>
            </a:r>
            <a:r>
              <a:rPr lang="it-IT" sz="2400" dirty="0"/>
              <a:t>, CMS per e-commerce, basato su </a:t>
            </a:r>
            <a:r>
              <a:rPr lang="it-IT" sz="2400" i="1" dirty="0" err="1"/>
              <a:t>Zend</a:t>
            </a:r>
            <a:endParaRPr lang="it-IT" sz="2400" dirty="0"/>
          </a:p>
          <a:p>
            <a:pPr marL="314325" indent="-225425"/>
            <a:r>
              <a:rPr lang="it-IT" sz="2400" i="1" dirty="0" err="1"/>
              <a:t>MediaWiki</a:t>
            </a:r>
            <a:r>
              <a:rPr lang="it-IT" sz="2400" dirty="0"/>
              <a:t>, CMS di Wikipedia</a:t>
            </a:r>
            <a:endParaRPr lang="it-IT" sz="2400" i="1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0148B-AF02-A440-95CF-8AC3B24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B4353-04A3-BF47-AAAF-23C2425A559B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5D1B-C960-B84B-BB99-1AC3AE9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626E07-ECA0-D74F-B3B3-FE98626E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159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C35D-C2DB-2247-6743-F2EF16C9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73049"/>
            <a:ext cx="8579942" cy="682325"/>
          </a:xfrm>
        </p:spPr>
        <p:txBody>
          <a:bodyPr>
            <a:normAutofit/>
          </a:bodyPr>
          <a:lstStyle/>
          <a:p>
            <a:r>
              <a:rPr lang="en-IT" sz="3800" b="0" dirty="0"/>
              <a:t>Considerazioni su 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D1AC-FD18-8245-38EA-41C62A72D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65" y="914400"/>
            <a:ext cx="8770478" cy="5460125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/>
              <a:t>La </a:t>
            </a:r>
            <a:r>
              <a:rPr lang="en-GB" sz="2400" dirty="0" err="1"/>
              <a:t>comunità</a:t>
            </a:r>
            <a:r>
              <a:rPr lang="en-GB" sz="2400" dirty="0"/>
              <a:t> di </a:t>
            </a:r>
            <a:r>
              <a:rPr lang="en-GB" sz="2400" dirty="0" err="1"/>
              <a:t>sviluppatori</a:t>
            </a:r>
            <a:r>
              <a:rPr lang="en-GB" sz="2400" dirty="0"/>
              <a:t>/</a:t>
            </a:r>
            <a:r>
              <a:rPr lang="en-GB" sz="2400" dirty="0" err="1"/>
              <a:t>utenti</a:t>
            </a:r>
            <a:r>
              <a:rPr lang="en-GB" sz="2400" dirty="0"/>
              <a:t> e </a:t>
            </a:r>
            <a:r>
              <a:rPr lang="en-GB" sz="2400" dirty="0" err="1"/>
              <a:t>l'expertise</a:t>
            </a:r>
            <a:r>
              <a:rPr lang="en-GB" sz="2400" dirty="0"/>
              <a:t> </a:t>
            </a:r>
            <a:r>
              <a:rPr lang="en-GB" sz="2400" dirty="0" err="1"/>
              <a:t>disponibile</a:t>
            </a:r>
            <a:r>
              <a:rPr lang="en-GB" sz="2400" dirty="0"/>
              <a:t>, il </a:t>
            </a:r>
            <a:r>
              <a:rPr lang="en-GB" sz="2400" dirty="0" err="1"/>
              <a:t>corredo</a:t>
            </a:r>
            <a:r>
              <a:rPr lang="en-GB" sz="2400" dirty="0"/>
              <a:t> di framework, </a:t>
            </a:r>
            <a:r>
              <a:rPr lang="en-GB" sz="2400" dirty="0" err="1"/>
              <a:t>librerie</a:t>
            </a:r>
            <a:r>
              <a:rPr lang="en-GB" sz="2400" dirty="0"/>
              <a:t>, plugin, etc. </a:t>
            </a:r>
            <a:r>
              <a:rPr lang="en-GB" sz="2400" dirty="0" err="1"/>
              <a:t>sono</a:t>
            </a:r>
            <a:r>
              <a:rPr lang="en-GB" sz="2400" dirty="0"/>
              <a:t> </a:t>
            </a:r>
            <a:r>
              <a:rPr lang="en-GB" sz="2400" dirty="0" err="1"/>
              <a:t>amplissimi</a:t>
            </a:r>
            <a:r>
              <a:rPr lang="en-GB" sz="2400" dirty="0"/>
              <a:t> </a:t>
            </a:r>
            <a:r>
              <a:rPr lang="en-GB" sz="2400" dirty="0">
                <a:sym typeface="Wingdings" pitchFamily="2" charset="2"/>
              </a:rPr>
              <a:t></a:t>
            </a:r>
          </a:p>
          <a:p>
            <a:r>
              <a:rPr lang="en-GB" sz="2400" dirty="0" err="1">
                <a:sym typeface="Wingdings" pitchFamily="2" charset="2"/>
              </a:rPr>
              <a:t>Molta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documentazione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disponibile</a:t>
            </a:r>
            <a:r>
              <a:rPr lang="en-GB" sz="2400" dirty="0">
                <a:sym typeface="Wingdings" pitchFamily="2" charset="2"/>
              </a:rPr>
              <a:t>  </a:t>
            </a:r>
          </a:p>
          <a:p>
            <a:r>
              <a:rPr lang="en-GB" sz="2400" dirty="0" err="1">
                <a:sym typeface="Wingdings" pitchFamily="2" charset="2"/>
              </a:rPr>
              <a:t>Interprete</a:t>
            </a:r>
            <a:r>
              <a:rPr lang="en-GB" sz="2400" dirty="0">
                <a:sym typeface="Wingdings" pitchFamily="2" charset="2"/>
              </a:rPr>
              <a:t> e software a </a:t>
            </a:r>
            <a:r>
              <a:rPr lang="en-GB" sz="2400" dirty="0" err="1">
                <a:sym typeface="Wingdings" pitchFamily="2" charset="2"/>
              </a:rPr>
              <a:t>corredo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sono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gratuiti</a:t>
            </a:r>
            <a:r>
              <a:rPr lang="en-GB" sz="2400" dirty="0">
                <a:sym typeface="Wingdings" pitchFamily="2" charset="2"/>
              </a:rPr>
              <a:t> e open source</a:t>
            </a:r>
            <a:endParaRPr lang="en-GB" sz="2400" dirty="0"/>
          </a:p>
          <a:p>
            <a:r>
              <a:rPr lang="en-GB" sz="2400" dirty="0"/>
              <a:t>La </a:t>
            </a:r>
            <a:r>
              <a:rPr lang="en-GB" sz="2400" dirty="0" err="1"/>
              <a:t>stragrande</a:t>
            </a:r>
            <a:r>
              <a:rPr lang="en-GB" sz="2400" dirty="0"/>
              <a:t> </a:t>
            </a:r>
            <a:r>
              <a:rPr lang="en-GB" sz="2400" dirty="0" err="1"/>
              <a:t>maggioranza</a:t>
            </a:r>
            <a:r>
              <a:rPr lang="en-GB" sz="2400" dirty="0"/>
              <a:t> (&gt;75%, ~5.000.000) </a:t>
            </a:r>
            <a:r>
              <a:rPr lang="en-GB" sz="2400" dirty="0" err="1"/>
              <a:t>dei</a:t>
            </a:r>
            <a:r>
              <a:rPr lang="en-GB" sz="2400" dirty="0"/>
              <a:t> </a:t>
            </a:r>
            <a:r>
              <a:rPr lang="en-GB" sz="2400" dirty="0" err="1"/>
              <a:t>siti</a:t>
            </a:r>
            <a:r>
              <a:rPr lang="en-GB" sz="2400" dirty="0"/>
              <a:t> Web </a:t>
            </a:r>
            <a:r>
              <a:rPr lang="en-GB" sz="2400" dirty="0" err="1"/>
              <a:t>è</a:t>
            </a:r>
            <a:r>
              <a:rPr lang="en-GB" sz="2400" dirty="0"/>
              <a:t> </a:t>
            </a:r>
            <a:r>
              <a:rPr lang="en-GB" sz="2400" dirty="0" err="1"/>
              <a:t>scritta</a:t>
            </a:r>
            <a:r>
              <a:rPr lang="en-GB" sz="2400" dirty="0"/>
              <a:t> in PHP, </a:t>
            </a:r>
            <a:r>
              <a:rPr lang="en-GB" sz="2400" dirty="0" err="1"/>
              <a:t>tra</a:t>
            </a:r>
            <a:r>
              <a:rPr lang="en-GB" sz="2400" dirty="0"/>
              <a:t> cui </a:t>
            </a:r>
            <a:r>
              <a:rPr lang="en-GB" sz="2400" dirty="0" err="1"/>
              <a:t>quelli</a:t>
            </a:r>
            <a:r>
              <a:rPr lang="en-GB" sz="2400" dirty="0"/>
              <a:t>, </a:t>
            </a:r>
            <a:r>
              <a:rPr lang="en-GB" sz="2400" dirty="0" err="1"/>
              <a:t>numerosissimi</a:t>
            </a:r>
            <a:r>
              <a:rPr lang="en-GB" sz="2400" dirty="0"/>
              <a:t>, </a:t>
            </a:r>
            <a:r>
              <a:rPr lang="en-GB" sz="2400" dirty="0" err="1"/>
              <a:t>basati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Wordpress</a:t>
            </a:r>
            <a:r>
              <a:rPr lang="en-GB" sz="2400" dirty="0"/>
              <a:t> </a:t>
            </a:r>
            <a:r>
              <a:rPr lang="en-GB" sz="2400" dirty="0">
                <a:sym typeface="Wingdings" pitchFamily="2" charset="2"/>
              </a:rPr>
              <a:t></a:t>
            </a:r>
          </a:p>
          <a:p>
            <a:r>
              <a:rPr lang="en-GB" sz="2400" dirty="0">
                <a:sym typeface="Wingdings" pitchFamily="2" charset="2"/>
              </a:rPr>
              <a:t>Il 90% </a:t>
            </a:r>
            <a:r>
              <a:rPr lang="en-GB" sz="2400" dirty="0" err="1">
                <a:sym typeface="Wingdings" pitchFamily="2" charset="2"/>
              </a:rPr>
              <a:t>dei</a:t>
            </a:r>
            <a:r>
              <a:rPr lang="en-GB" sz="2400" dirty="0">
                <a:sym typeface="Wingdings" pitchFamily="2" charset="2"/>
              </a:rPr>
              <a:t> top 100, 1000 e 1000000 </a:t>
            </a:r>
            <a:r>
              <a:rPr lang="en-GB" sz="2400" dirty="0" err="1">
                <a:sym typeface="Wingdings" pitchFamily="2" charset="2"/>
              </a:rPr>
              <a:t>siti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usa</a:t>
            </a:r>
            <a:r>
              <a:rPr lang="en-GB" sz="2400" dirty="0">
                <a:sym typeface="Wingdings" pitchFamily="2" charset="2"/>
              </a:rPr>
              <a:t> PHP (</a:t>
            </a:r>
            <a:r>
              <a:rPr lang="en-GB" sz="2400" dirty="0" err="1">
                <a:sym typeface="Wingdings" pitchFamily="2" charset="2"/>
              </a:rPr>
              <a:t>p.es</a:t>
            </a:r>
            <a:r>
              <a:rPr lang="en-GB" sz="2400" dirty="0">
                <a:sym typeface="Wingdings" pitchFamily="2" charset="2"/>
              </a:rPr>
              <a:t>. FB e Wikipedia)</a:t>
            </a:r>
          </a:p>
          <a:p>
            <a:r>
              <a:rPr lang="en-GB" sz="2400" dirty="0"/>
              <a:t>PHP non </a:t>
            </a:r>
            <a:r>
              <a:rPr lang="en-GB" sz="2400" dirty="0" err="1"/>
              <a:t>mantiene</a:t>
            </a:r>
            <a:r>
              <a:rPr lang="en-GB" sz="2400" dirty="0"/>
              <a:t> </a:t>
            </a:r>
            <a:r>
              <a:rPr lang="en-GB" sz="2400" dirty="0" err="1"/>
              <a:t>alcuno</a:t>
            </a:r>
            <a:r>
              <a:rPr lang="en-GB" sz="2400" dirty="0"/>
              <a:t> </a:t>
            </a:r>
            <a:r>
              <a:rPr lang="en-GB" sz="2400" dirty="0" err="1"/>
              <a:t>stato</a:t>
            </a:r>
            <a:r>
              <a:rPr lang="en-GB" sz="2400" dirty="0"/>
              <a:t> </a:t>
            </a:r>
            <a:r>
              <a:rPr lang="en-GB" sz="2400" dirty="0" err="1"/>
              <a:t>tra</a:t>
            </a:r>
            <a:r>
              <a:rPr lang="en-GB" sz="2400" dirty="0"/>
              <a:t> le </a:t>
            </a:r>
            <a:r>
              <a:rPr lang="en-GB" sz="2400" dirty="0" err="1"/>
              <a:t>richieste</a:t>
            </a:r>
            <a:r>
              <a:rPr lang="en-GB" sz="2400" dirty="0"/>
              <a:t> (a </a:t>
            </a:r>
            <a:r>
              <a:rPr lang="en-GB" sz="2400" dirty="0" err="1"/>
              <a:t>ogni</a:t>
            </a:r>
            <a:r>
              <a:rPr lang="en-GB" sz="2400" dirty="0"/>
              <a:t> </a:t>
            </a:r>
            <a:r>
              <a:rPr lang="en-GB" sz="2400" dirty="0" err="1"/>
              <a:t>richiesta</a:t>
            </a:r>
            <a:r>
              <a:rPr lang="en-GB" sz="2400" dirty="0"/>
              <a:t> </a:t>
            </a:r>
            <a:r>
              <a:rPr lang="en-GB" sz="2400" dirty="0" err="1"/>
              <a:t>ricevuta</a:t>
            </a:r>
            <a:r>
              <a:rPr lang="en-GB" sz="2400" dirty="0"/>
              <a:t>, lo script </a:t>
            </a:r>
            <a:r>
              <a:rPr lang="en-GB" sz="2400" dirty="0" err="1"/>
              <a:t>viene</a:t>
            </a:r>
            <a:r>
              <a:rPr lang="en-GB" sz="2400" dirty="0"/>
              <a:t> </a:t>
            </a:r>
            <a:r>
              <a:rPr lang="en-GB" sz="2400" dirty="0" err="1"/>
              <a:t>ricaricato</a:t>
            </a:r>
            <a:r>
              <a:rPr lang="en-GB" sz="2400" dirty="0"/>
              <a:t>) </a:t>
            </a:r>
            <a:r>
              <a:rPr lang="en-GB" sz="2400" dirty="0">
                <a:sym typeface="Wingdings" pitchFamily="2" charset="2"/>
              </a:rPr>
              <a:t></a:t>
            </a:r>
          </a:p>
          <a:p>
            <a:r>
              <a:rPr lang="en-GB" sz="2400" dirty="0">
                <a:sym typeface="Wingdings" pitchFamily="2" charset="2"/>
              </a:rPr>
              <a:t>PHP non </a:t>
            </a:r>
            <a:r>
              <a:rPr lang="en-GB" sz="2400" dirty="0" err="1">
                <a:sym typeface="Wingdings" pitchFamily="2" charset="2"/>
              </a:rPr>
              <a:t>è</a:t>
            </a:r>
            <a:r>
              <a:rPr lang="en-GB" sz="2400" dirty="0">
                <a:sym typeface="Wingdings" pitchFamily="2" charset="2"/>
              </a:rPr>
              <a:t> brillante </a:t>
            </a:r>
            <a:r>
              <a:rPr lang="en-GB" sz="2400" dirty="0" err="1">
                <a:sym typeface="Wingdings" pitchFamily="2" charset="2"/>
              </a:rPr>
              <a:t>nelle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prestazioni</a:t>
            </a:r>
            <a:r>
              <a:rPr lang="en-GB" sz="2400" dirty="0">
                <a:sym typeface="Wingdings" pitchFamily="2" charset="2"/>
              </a:rPr>
              <a:t> (cf. Java)  </a:t>
            </a:r>
          </a:p>
          <a:p>
            <a:r>
              <a:rPr lang="en-GB" sz="2400" dirty="0">
                <a:sym typeface="Wingdings" pitchFamily="2" charset="2"/>
              </a:rPr>
              <a:t>PHP non ha </a:t>
            </a:r>
            <a:r>
              <a:rPr lang="en-GB" sz="2400" dirty="0" err="1">
                <a:sym typeface="Wingdings" pitchFamily="2" charset="2"/>
              </a:rPr>
              <a:t>costrutti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nativi</a:t>
            </a:r>
            <a:r>
              <a:rPr lang="en-GB" sz="2400" dirty="0">
                <a:sym typeface="Wingdings" pitchFamily="2" charset="2"/>
              </a:rPr>
              <a:t> per la </a:t>
            </a:r>
            <a:r>
              <a:rPr lang="en-GB" sz="2400" dirty="0" err="1">
                <a:sym typeface="Wingdings" pitchFamily="2" charset="2"/>
              </a:rPr>
              <a:t>gestione</a:t>
            </a:r>
            <a:r>
              <a:rPr lang="en-GB" sz="2400" dirty="0">
                <a:sym typeface="Wingdings" pitchFamily="2" charset="2"/>
              </a:rPr>
              <a:t> di </a:t>
            </a:r>
            <a:r>
              <a:rPr lang="en-GB" sz="2400" dirty="0" err="1">
                <a:sym typeface="Wingdings" pitchFamily="2" charset="2"/>
              </a:rPr>
              <a:t>richieste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concorrenti</a:t>
            </a:r>
            <a:r>
              <a:rPr lang="en-GB" sz="2400" dirty="0">
                <a:sym typeface="Wingdings" pitchFamily="2" charset="2"/>
              </a:rPr>
              <a:t> (cf. </a:t>
            </a:r>
            <a:r>
              <a:rPr lang="en-GB" sz="2400" dirty="0" err="1">
                <a:sym typeface="Wingdings" pitchFamily="2" charset="2"/>
              </a:rPr>
              <a:t>NodeJs</a:t>
            </a:r>
            <a:r>
              <a:rPr lang="en-GB" sz="2400" dirty="0">
                <a:sym typeface="Wingdings" pitchFamily="2" charset="2"/>
              </a:rPr>
              <a:t>), </a:t>
            </a:r>
            <a:r>
              <a:rPr lang="en-GB" sz="2400" dirty="0" err="1">
                <a:sym typeface="Wingdings" pitchFamily="2" charset="2"/>
              </a:rPr>
              <a:t>che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è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delegata</a:t>
            </a:r>
            <a:r>
              <a:rPr lang="en-GB" sz="2400" dirty="0">
                <a:sym typeface="Wingdings" pitchFamily="2" charset="2"/>
              </a:rPr>
              <a:t> al server Web), v.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sym typeface="Wingdings" pitchFamily="2" charset="2"/>
                <a:hlinkClick r:id="rId2"/>
              </a:rPr>
              <a:t>https://www.quora.com/Can-PHP-handle-concurrent-requests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sym typeface="Wingdings" pitchFamily="2" charset="2"/>
              </a:rPr>
              <a:t>,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sym typeface="Wingdings" pitchFamily="2" charset="2"/>
                <a:hlinkClick r:id="rId3"/>
              </a:rPr>
              <a:t>https://stackoverflow.com/questions/1430883/simultaneous-requests-to-php-script/</a:t>
            </a:r>
            <a:r>
              <a:rPr lang="en-GB" sz="2400" dirty="0">
                <a:sym typeface="Wingdings" pitchFamily="2" charset="2"/>
              </a:rPr>
              <a:t>  </a:t>
            </a:r>
          </a:p>
          <a:p>
            <a:pPr marL="0" indent="0">
              <a:buNone/>
            </a:pPr>
            <a:r>
              <a:rPr lang="en-GB" sz="2400" dirty="0">
                <a:cs typeface="Arial Narrow" panose="020B0604020202020204" pitchFamily="34" charset="0"/>
              </a:rPr>
              <a:t>V. </a:t>
            </a:r>
            <a:r>
              <a:rPr lang="en-GB" sz="2400" dirty="0" err="1">
                <a:cs typeface="Arial Narrow" panose="020B0604020202020204" pitchFamily="34" charset="0"/>
              </a:rPr>
              <a:t>anche</a:t>
            </a:r>
            <a:r>
              <a:rPr lang="en-GB" sz="2400" dirty="0">
                <a:cs typeface="Arial Narrow" panose="020B0604020202020204" pitchFamily="34" charset="0"/>
              </a:rPr>
              <a:t>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hlinkClick r:id="rId4"/>
              </a:rPr>
              <a:t>www.codemotion.com/magazine/frontend/web-developer/</a:t>
            </a:r>
            <a:r>
              <a:rPr lang="en-GB" sz="2200">
                <a:latin typeface="Arial Narrow" panose="020B0604020202020204" pitchFamily="34" charset="0"/>
                <a:cs typeface="Arial Narrow" panose="020B0604020202020204" pitchFamily="34" charset="0"/>
                <a:hlinkClick r:id="rId4"/>
              </a:rPr>
              <a:t>php-for-web-development-in-2022-dead-alive-or-missing-in-action/</a:t>
            </a:r>
            <a:r>
              <a:rPr lang="en-GB" sz="2400">
                <a:cs typeface="Arial Narrow" panose="020B0604020202020204" pitchFamily="34" charset="0"/>
              </a:rPr>
              <a:t>,</a:t>
            </a:r>
            <a:r>
              <a:rPr lang="en-GB" sz="2800">
                <a:cs typeface="Arial Narrow" panose="020B0604020202020204" pitchFamily="34" charset="0"/>
              </a:rPr>
              <a:t>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sym typeface="Wingdings" pitchFamily="2" charset="2"/>
                <a:hlinkClick r:id="rId5"/>
              </a:rPr>
              <a:t>www.html.it/articoli/php-vs-nodejs</a:t>
            </a:r>
            <a:r>
              <a:rPr lang="en-GB" sz="2400" dirty="0">
                <a:cs typeface="Arial Narrow" panose="020B0604020202020204" pitchFamily="34" charset="0"/>
              </a:rPr>
              <a:t>, </a:t>
            </a:r>
            <a:r>
              <a:rPr lang="en-GB" sz="2200" dirty="0">
                <a:latin typeface="Arial Narrow" panose="020B0604020202020204" pitchFamily="34" charset="0"/>
                <a:cs typeface="Arial Narrow" panose="020B0604020202020204" pitchFamily="34" charset="0"/>
                <a:hlinkClick r:id="rId6"/>
              </a:rPr>
              <a:t>www.similartech.com/compare/php-vs-python</a:t>
            </a:r>
            <a:endParaRPr lang="en-GB" sz="2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CF875-A393-A276-AE81-1F75D796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 smtClean="0"/>
              <a:t>11/09/23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33994-3889-9EF2-9864-368802A7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874BD-7E80-B468-4C45-DBC0EDE4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396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32B28-FA6B-E441-8C62-87F2FFA6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/>
              <a:t>Risorse online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B84FDD-0FAD-7C4F-A697-20297AC5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01" y="993913"/>
            <a:ext cx="8737141" cy="5460125"/>
          </a:xfrm>
        </p:spPr>
        <p:txBody>
          <a:bodyPr>
            <a:normAutofit fontScale="77500" lnSpcReduction="20000"/>
          </a:bodyPr>
          <a:lstStyle/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2"/>
              </a:rPr>
              <a:t>https://www.w3schools.com/php</a:t>
            </a:r>
            <a:r>
              <a:rPr lang="it-IT" sz="2500" dirty="0"/>
              <a:t> (seguito per le lezioni)</a:t>
            </a: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3"/>
              </a:rPr>
              <a:t>https://www.w3schools.com/php/php_oop_what_is.asp</a:t>
            </a:r>
            <a:endParaRPr lang="it-IT" sz="2500" dirty="0">
              <a:hlinkClick r:id="rId4"/>
            </a:endParaRP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4"/>
              </a:rPr>
              <a:t>https://developer.hyvor.com/tutorials/php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5"/>
              </a:rPr>
              <a:t>https://www.phptutorial.net</a:t>
            </a:r>
            <a:r>
              <a:rPr lang="it-IT" sz="2500" dirty="0"/>
              <a:t> (completo e accurato)</a:t>
            </a:r>
            <a:endParaRPr lang="it-IT" sz="2500" dirty="0">
              <a:hlinkClick r:id="rId6"/>
            </a:endParaRP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6"/>
              </a:rPr>
              <a:t>https://www.php.net/manual/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7"/>
              </a:rPr>
              <a:t>https://www.php.net/manual/language.oop5.php</a:t>
            </a:r>
            <a:r>
              <a:rPr lang="it-IT" sz="2500" dirty="0"/>
              <a:t> (su oggetti PHP 5)</a:t>
            </a: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8"/>
              </a:rPr>
              <a:t>https://www.tutorialspoint.com/php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9"/>
              </a:rPr>
              <a:t>https://www.tutorialspoint.com/php/php_object_oriented.htm</a:t>
            </a:r>
            <a:endParaRPr lang="it-IT" sz="2500" dirty="0">
              <a:hlinkClick r:id="rId10"/>
            </a:endParaRPr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11"/>
              </a:rPr>
              <a:t>https://web.archive.org/web/20230408174804mp_/https://www3.ntu.edu.sg/home/ehchua/programming/index.html#php</a:t>
            </a:r>
            <a:r>
              <a:rPr lang="it-IT" sz="2500" dirty="0"/>
              <a:t>, tutorial conciso ma ricco: </a:t>
            </a:r>
            <a:r>
              <a:rPr lang="it-IT" sz="2500" dirty="0">
                <a:hlinkClick r:id="rId12"/>
              </a:rPr>
              <a:t>setting up</a:t>
            </a:r>
            <a:r>
              <a:rPr lang="it-IT" sz="2500" dirty="0"/>
              <a:t>, </a:t>
            </a:r>
            <a:r>
              <a:rPr lang="it-IT" sz="2500" dirty="0">
                <a:hlinkClick r:id="rId13"/>
              </a:rPr>
              <a:t>basics</a:t>
            </a:r>
            <a:r>
              <a:rPr lang="it-IT" sz="2500" dirty="0"/>
              <a:t>, </a:t>
            </a:r>
            <a:r>
              <a:rPr lang="it-IT" sz="2500" dirty="0">
                <a:hlinkClick r:id="rId14"/>
              </a:rPr>
              <a:t>PHP/MySQL </a:t>
            </a:r>
            <a:r>
              <a:rPr lang="it-IT" sz="2500" dirty="0" err="1">
                <a:hlinkClick r:id="rId14"/>
              </a:rPr>
              <a:t>Webapps</a:t>
            </a:r>
            <a:r>
              <a:rPr lang="it-IT" sz="2500" dirty="0"/>
              <a:t>, </a:t>
            </a:r>
            <a:r>
              <a:rPr lang="it-IT" sz="2500" dirty="0">
                <a:hlinkClick r:id="rId15"/>
              </a:rPr>
              <a:t>OOP in PHP</a:t>
            </a:r>
            <a:r>
              <a:rPr lang="it-IT" sz="2500" dirty="0"/>
              <a:t>, </a:t>
            </a:r>
            <a:r>
              <a:rPr lang="it-IT" sz="2500" dirty="0">
                <a:hlinkClick r:id="rId16"/>
              </a:rPr>
              <a:t>PHP </a:t>
            </a:r>
            <a:r>
              <a:rPr lang="it-IT" sz="2500" dirty="0" err="1">
                <a:hlinkClick r:id="rId16"/>
              </a:rPr>
              <a:t>Miscellaneous</a:t>
            </a:r>
            <a:r>
              <a:rPr lang="it-IT" sz="2500" dirty="0"/>
              <a:t>, </a:t>
            </a:r>
            <a:r>
              <a:rPr lang="it-IT" sz="2500" dirty="0">
                <a:hlinkClick r:id="rId17"/>
              </a:rPr>
              <a:t>PHP Unit Testing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18"/>
              </a:rPr>
              <a:t>https://www.html.it/guide/guida-php-di-base/</a:t>
            </a:r>
            <a:endParaRPr lang="it-IT" sz="2500" dirty="0"/>
          </a:p>
          <a:p>
            <a:pPr marL="266700" indent="-258763">
              <a:spcBef>
                <a:spcPts val="1200"/>
              </a:spcBef>
            </a:pPr>
            <a:r>
              <a:rPr lang="it-IT" sz="2500" dirty="0">
                <a:hlinkClick r:id="rId19"/>
              </a:rPr>
              <a:t>https://www.youtube.com/playlist?list=PL101314D973955661</a:t>
            </a:r>
            <a:r>
              <a:rPr lang="it-IT" sz="2500" dirty="0"/>
              <a:t> (</a:t>
            </a:r>
            <a:r>
              <a:rPr lang="it-IT" sz="2500" dirty="0" err="1"/>
              <a:t>fcamuso</a:t>
            </a:r>
            <a:r>
              <a:rPr lang="it-IT" sz="2500" dirty="0"/>
              <a:t> su </a:t>
            </a:r>
            <a:r>
              <a:rPr lang="it-IT" sz="2500" dirty="0" err="1"/>
              <a:t>youtube</a:t>
            </a:r>
            <a:r>
              <a:rPr lang="it-IT" sz="2500" dirty="0"/>
              <a:t>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D0725B-5BCD-E245-B696-F7A332F4F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73AC-AA44-A04D-8246-BCDB9011082D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1510F9-3E04-C440-8073-456450AB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4FBB1A-C6C1-D24F-878B-E5EC89D6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85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11/09/23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4</a:t>
            </a:fld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82D1B8A-AF89-E341-8DA7-DC67DCC01F2E}"/>
              </a:ext>
            </a:extLst>
          </p:cNvPr>
          <p:cNvSpPr txBox="1">
            <a:spLocks/>
          </p:cNvSpPr>
          <p:nvPr/>
        </p:nvSpPr>
        <p:spPr>
          <a:xfrm>
            <a:off x="256132" y="765266"/>
            <a:ext cx="8631735" cy="4501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buNone/>
            </a:pPr>
            <a:r>
              <a:rPr lang="it-IT" sz="2400"/>
              <a:t>In </a:t>
            </a:r>
            <a:r>
              <a:rPr lang="it-IT" sz="2400" b="1"/>
              <a:t>Windows</a:t>
            </a:r>
            <a:r>
              <a:rPr lang="it-IT" sz="2400"/>
              <a:t>, PHP si può installare in WSL (cioè in effetti in Linux) oppure, </a:t>
            </a:r>
            <a:r>
              <a:rPr lang="it-IT" sz="2400" b="1"/>
              <a:t>nativamente</a:t>
            </a:r>
            <a:r>
              <a:rPr lang="it-IT" sz="2400"/>
              <a:t>, come parte di uno stack integrato </a:t>
            </a:r>
            <a:r>
              <a:rPr lang="it-IT" sz="2400" i="1"/>
              <a:t>WAMP</a:t>
            </a:r>
            <a:r>
              <a:rPr lang="it-IT" sz="2400"/>
              <a:t>, </a:t>
            </a:r>
            <a:r>
              <a:rPr lang="it-IT" sz="2400" err="1"/>
              <a:t>p.es</a:t>
            </a:r>
            <a:r>
              <a:rPr lang="it-IT" sz="2400"/>
              <a:t>. </a:t>
            </a:r>
            <a:r>
              <a:rPr lang="it-IT" sz="2400" b="1"/>
              <a:t>XAMPP</a:t>
            </a:r>
          </a:p>
          <a:p>
            <a:pPr marL="266700" lvl="1" indent="-227013">
              <a:lnSpc>
                <a:spcPct val="95000"/>
              </a:lnSpc>
              <a:spcBef>
                <a:spcPts val="0"/>
              </a:spcBef>
            </a:pPr>
            <a:r>
              <a:rPr lang="it-IT" sz="2100"/>
              <a:t>NB: installate XAMPP in </a:t>
            </a:r>
            <a:r>
              <a:rPr lang="it-IT" sz="2100">
                <a:latin typeface="Ubuntu Mono" panose="020B0509030602030204" pitchFamily="49" charset="0"/>
              </a:rPr>
              <a:t>C:\XAMPP</a:t>
            </a:r>
            <a:r>
              <a:rPr lang="it-IT" sz="2200"/>
              <a:t>, v.</a:t>
            </a:r>
            <a:r>
              <a:rPr lang="it-IT" sz="2000">
                <a:latin typeface="Arial Narrow" panose="020B0604020202020204" pitchFamily="34" charset="0"/>
                <a:cs typeface="Arial Narrow" panose="020B0604020202020204" pitchFamily="34" charset="0"/>
                <a:hlinkClick r:id="rId3"/>
              </a:rPr>
              <a:t> </a:t>
            </a:r>
            <a:r>
              <a:rPr lang="it-IT" sz="1900">
                <a:latin typeface="Arial Narrow" panose="020B0604020202020204" pitchFamily="34" charset="0"/>
                <a:cs typeface="Arial Narrow" panose="020B0604020202020204" pitchFamily="34" charset="0"/>
                <a:hlinkClick r:id="rId3"/>
              </a:rPr>
              <a:t>https://stackoverflow.com/questions/34481427</a:t>
            </a:r>
            <a:r>
              <a:rPr lang="it-IT" sz="190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it-IT" sz="1900"/>
              <a:t> </a:t>
            </a:r>
            <a:r>
              <a:rPr lang="it-IT" sz="1900">
                <a:latin typeface="Arial Narrow" panose="020B0604020202020204" pitchFamily="34" charset="0"/>
                <a:cs typeface="Arial Narrow" panose="020B0604020202020204" pitchFamily="34" charset="0"/>
                <a:hlinkClick r:id="rId4"/>
              </a:rPr>
              <a:t>https://php.tutorials24x7.com/blog/how-to-install-xampp-on-windows</a:t>
            </a:r>
            <a:endParaRPr lang="it-IT" sz="1900"/>
          </a:p>
          <a:p>
            <a:pPr marL="0" indent="0">
              <a:lnSpc>
                <a:spcPct val="95000"/>
              </a:lnSpc>
              <a:spcBef>
                <a:spcPts val="1200"/>
              </a:spcBef>
              <a:buNone/>
            </a:pPr>
            <a:r>
              <a:rPr lang="it-IT" sz="2400"/>
              <a:t>In effetti XAMPP è </a:t>
            </a:r>
            <a:r>
              <a:rPr lang="it-IT" sz="2400" i="1"/>
              <a:t>cross-</a:t>
            </a:r>
            <a:r>
              <a:rPr lang="it-IT" sz="2400" i="1" err="1"/>
              <a:t>platform</a:t>
            </a:r>
            <a:r>
              <a:rPr lang="it-IT" sz="2400"/>
              <a:t>, disponibile anche per OSX e Linux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/>
              <a:t>Il </a:t>
            </a:r>
            <a:r>
              <a:rPr lang="it-IT" sz="2400" b="1"/>
              <a:t>portale</a:t>
            </a:r>
            <a:r>
              <a:rPr lang="it-IT" sz="2400"/>
              <a:t> </a:t>
            </a:r>
            <a:r>
              <a:rPr lang="it-IT" sz="2400" b="1"/>
              <a:t>ufficiale</a:t>
            </a:r>
            <a:r>
              <a:rPr lang="it-IT" sz="2400"/>
              <a:t> di PHP fornisce istruzioni di installazione per Windows: </a:t>
            </a:r>
            <a:r>
              <a:rPr lang="it-IT" sz="2100">
                <a:latin typeface="Arial Narrow" panose="020B0606020202030204" pitchFamily="34" charset="0"/>
                <a:hlinkClick r:id="rId5"/>
              </a:rPr>
              <a:t>https://www.php.net/manual/en/install.windows.php</a:t>
            </a:r>
            <a:r>
              <a:rPr lang="it-IT" sz="2400"/>
              <a:t> e, in particolare, suggerisce XAMPP: </a:t>
            </a:r>
            <a:r>
              <a:rPr lang="it-IT" sz="2100">
                <a:latin typeface="Arial Narrow" panose="020B0606020202030204" pitchFamily="34" charset="0"/>
                <a:hlinkClick r:id="rId6"/>
              </a:rPr>
              <a:t>https://www.apachefriends.org/index.html</a:t>
            </a:r>
            <a:r>
              <a:rPr lang="it-IT" sz="2400"/>
              <a:t> 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/>
              <a:t>In italiano: </a:t>
            </a:r>
            <a:r>
              <a:rPr lang="it-IT" sz="2400">
                <a:hlinkClick r:id="rId7"/>
              </a:rPr>
              <a:t>https://www.nassaro.com/guide-e-tutorials/software-guide-e-tutorials/come-installare-e-utilizzare-xampp/</a:t>
            </a:r>
            <a:r>
              <a:rPr lang="it-IT" sz="2400"/>
              <a:t> 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 sz="2400"/>
              <a:t>È opportuno attivare la libreria zip: </a:t>
            </a:r>
            <a:r>
              <a:rPr lang="it-IT" sz="2400">
                <a:hlinkClick r:id="rId8"/>
              </a:rPr>
              <a:t>https://stackoverflow.com/questions/23564138/how-to-enable-zip-dll-in-xampp</a:t>
            </a:r>
            <a:r>
              <a:rPr lang="it-IT" sz="2400"/>
              <a:t> 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endParaRPr lang="it-IT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C56234D-5092-4416-9C34-C6D1B6FC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97734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Windows e XAMPP: </a:t>
            </a:r>
            <a:r>
              <a:rPr lang="it-IT" sz="4000" b="0" dirty="0"/>
              <a:t>installazione in pillole</a:t>
            </a:r>
            <a:endParaRPr lang="it-IT" sz="4000" b="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04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11/09/23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5</a:t>
            </a:fld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82D1B8A-AF89-E341-8DA7-DC67DCC01F2E}"/>
              </a:ext>
            </a:extLst>
          </p:cNvPr>
          <p:cNvSpPr txBox="1">
            <a:spLocks/>
          </p:cNvSpPr>
          <p:nvPr/>
        </p:nvSpPr>
        <p:spPr>
          <a:xfrm>
            <a:off x="256132" y="929858"/>
            <a:ext cx="8631735" cy="3322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/>
              <a:t>Se le pche indicazioni precedenti riguardanti l'installazione non bastassero…</a:t>
            </a:r>
          </a:p>
          <a:p>
            <a:pPr marL="0" indent="0">
              <a:lnSpc>
                <a:spcPct val="95000"/>
              </a:lnSpc>
              <a:spcBef>
                <a:spcPts val="600"/>
              </a:spcBef>
              <a:buNone/>
            </a:pPr>
            <a:r>
              <a:rPr lang="it-IT"/>
              <a:t>il </a:t>
            </a:r>
            <a:r>
              <a:rPr lang="it-IT" b="1"/>
              <a:t>portale</a:t>
            </a:r>
            <a:r>
              <a:rPr lang="it-IT"/>
              <a:t> </a:t>
            </a:r>
            <a:r>
              <a:rPr lang="it-IT" b="1"/>
              <a:t>ufficiale</a:t>
            </a:r>
            <a:r>
              <a:rPr lang="it-IT"/>
              <a:t> di PHP fornisce istruzioni dettagliate: </a:t>
            </a:r>
            <a:r>
              <a:rPr lang="it-IT">
                <a:hlinkClick r:id="rId3"/>
              </a:rPr>
              <a:t>https://www.php.net/manual/en/install.general.php</a:t>
            </a:r>
            <a:r>
              <a:rPr lang="it-IT"/>
              <a:t>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C56234D-5092-4416-9C34-C6D1B6FC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97734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installazione "ufficiale"</a:t>
            </a:r>
            <a:endParaRPr lang="it-IT" sz="4000" b="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39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97734"/>
            <a:ext cx="8580438" cy="630957"/>
          </a:xfrm>
        </p:spPr>
        <p:txBody>
          <a:bodyPr>
            <a:normAutofit fontScale="90000"/>
          </a:bodyPr>
          <a:lstStyle/>
          <a:p>
            <a:r>
              <a:rPr lang="it-IT" sz="4000" b="0"/>
              <a:t>PHP: avvio con Windows</a:t>
            </a:r>
            <a:endParaRPr lang="it-IT" sz="4000" b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59D4-5CD0-5A4E-8308-B0D2E2123430}" type="datetime1">
              <a:rPr lang="it-IT"/>
              <a:t>11/09/23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6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716F97FB-D9A0-6549-BFCF-D2BB21989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7" y="834247"/>
            <a:ext cx="3611548" cy="13110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/>
              <a:t>Installato XAMPP, dal pannello di controllo (NB: </a:t>
            </a:r>
            <a:r>
              <a:rPr lang="it-IT" sz="2400" u="sng"/>
              <a:t>di XAMPP</a:t>
            </a:r>
            <a:r>
              <a:rPr lang="it-IT" sz="2400"/>
              <a:t>), clic su </a:t>
            </a:r>
            <a:r>
              <a:rPr lang="it-IT" sz="2400" i="1"/>
              <a:t>Shell</a:t>
            </a:r>
            <a:r>
              <a:rPr lang="it-IT" sz="2400"/>
              <a:t>: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82D1B8A-AF89-E341-8DA7-DC67DCC01F2E}"/>
              </a:ext>
            </a:extLst>
          </p:cNvPr>
          <p:cNvSpPr txBox="1">
            <a:spLocks/>
          </p:cNvSpPr>
          <p:nvPr/>
        </p:nvSpPr>
        <p:spPr>
          <a:xfrm>
            <a:off x="261808" y="3338420"/>
            <a:ext cx="3374939" cy="1613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/>
              <a:t>Lo stesso si può fare da un "prompt dei comandi" qualsiasi, a patto di aver configurato il </a:t>
            </a:r>
            <a:r>
              <a:rPr lang="it-IT" sz="2400" i="1"/>
              <a:t>PATH...</a:t>
            </a:r>
            <a:endParaRPr lang="it-IT" sz="240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7783D7-213A-6F49-94C4-BD4CC11A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09" y="824878"/>
            <a:ext cx="5008834" cy="11474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5728181-B645-D849-AF07-06CB55EEA54F}"/>
              </a:ext>
            </a:extLst>
          </p:cNvPr>
          <p:cNvCxnSpPr>
            <a:cxnSpLocks/>
          </p:cNvCxnSpPr>
          <p:nvPr/>
        </p:nvCxnSpPr>
        <p:spPr>
          <a:xfrm>
            <a:off x="7816120" y="1242535"/>
            <a:ext cx="324765" cy="356810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F81BFA8F-3F13-9E4D-8A43-408402753726}"/>
              </a:ext>
            </a:extLst>
          </p:cNvPr>
          <p:cNvSpPr txBox="1">
            <a:spLocks/>
          </p:cNvSpPr>
          <p:nvPr/>
        </p:nvSpPr>
        <p:spPr>
          <a:xfrm>
            <a:off x="261807" y="2049856"/>
            <a:ext cx="3508811" cy="1281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400"/>
              <a:t>Appare quindi una shell, da cui si può invocare con </a:t>
            </a:r>
            <a:r>
              <a:rPr lang="it-IT" sz="2300">
                <a:highlight>
                  <a:srgbClr val="C0C0C0"/>
                </a:highlight>
                <a:latin typeface="Ubuntu Mono" panose="020B0509030602030204" pitchFamily="49" charset="0"/>
              </a:rPr>
              <a:t>php</a:t>
            </a:r>
            <a:r>
              <a:rPr lang="it-IT" sz="2300">
                <a:highlight>
                  <a:srgbClr val="C0C0C0"/>
                </a:highlight>
              </a:rPr>
              <a:t> </a:t>
            </a:r>
            <a:r>
              <a:rPr lang="it-IT" sz="2300">
                <a:highlight>
                  <a:srgbClr val="C0C0C0"/>
                </a:highlight>
                <a:latin typeface="Ubuntu Mono" panose="020B0509030602030204" pitchFamily="49" charset="0"/>
              </a:rPr>
              <a:t>-V</a:t>
            </a:r>
            <a:r>
              <a:rPr lang="it-IT" sz="2400"/>
              <a:t> la CLI PHP (v. oltre):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467D510-D30F-7F4F-9373-107E7D8AB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3232" b="27521"/>
          <a:stretch/>
        </p:blipFill>
        <p:spPr>
          <a:xfrm>
            <a:off x="3997340" y="2146495"/>
            <a:ext cx="5008834" cy="12141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D294FC0-4480-634C-B7F5-FC36EFE0F9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290"/>
          <a:stretch/>
        </p:blipFill>
        <p:spPr>
          <a:xfrm>
            <a:off x="4017194" y="3502646"/>
            <a:ext cx="5008834" cy="1453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97609B23-2EA8-704F-8470-E106491BE866}"/>
              </a:ext>
            </a:extLst>
          </p:cNvPr>
          <p:cNvSpPr txBox="1">
            <a:spLocks/>
          </p:cNvSpPr>
          <p:nvPr/>
        </p:nvSpPr>
        <p:spPr>
          <a:xfrm>
            <a:off x="261806" y="4941270"/>
            <a:ext cx="3611549" cy="1512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spc="-20"/>
              <a:t>Il </a:t>
            </a:r>
            <a:r>
              <a:rPr lang="it-IT" sz="2400" i="1" spc="-20"/>
              <a:t>PATH</a:t>
            </a:r>
            <a:r>
              <a:rPr lang="it-IT" sz="2400" spc="-20"/>
              <a:t> nuovo (una </a:t>
            </a:r>
            <a:r>
              <a:rPr lang="it-IT" sz="2400" i="1" spc="-20"/>
              <a:t>variabile d'ambiente</a:t>
            </a:r>
            <a:r>
              <a:rPr lang="it-IT" sz="2400" spc="-20"/>
              <a:t>) può rendersi permanente dal </a:t>
            </a:r>
            <a:r>
              <a:rPr lang="it-IT" sz="2400" i="1" spc="-20"/>
              <a:t>pannello di controllo </a:t>
            </a:r>
            <a:r>
              <a:rPr lang="it-IT" sz="2400" spc="-20"/>
              <a:t>(</a:t>
            </a:r>
            <a:r>
              <a:rPr lang="it-IT" sz="2400" u="sng" spc="-20"/>
              <a:t>di Windows!</a:t>
            </a:r>
            <a:r>
              <a:rPr lang="it-IT" sz="2400" spc="-20"/>
              <a:t>)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3DCD94CC-52E4-D442-A7FA-83BD1B5A5B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61" b="37672"/>
          <a:stretch/>
        </p:blipFill>
        <p:spPr>
          <a:xfrm>
            <a:off x="3997339" y="5181275"/>
            <a:ext cx="5028689" cy="961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A475F02-8D7E-0145-8B05-B85656667609}"/>
              </a:ext>
            </a:extLst>
          </p:cNvPr>
          <p:cNvCxnSpPr>
            <a:cxnSpLocks/>
          </p:cNvCxnSpPr>
          <p:nvPr/>
        </p:nvCxnSpPr>
        <p:spPr>
          <a:xfrm flipH="1">
            <a:off x="5754156" y="5652106"/>
            <a:ext cx="317242" cy="270535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18FD0BE4-E2E2-B94E-ACEA-3E75789E0899}"/>
              </a:ext>
            </a:extLst>
          </p:cNvPr>
          <p:cNvSpPr/>
          <p:nvPr/>
        </p:nvSpPr>
        <p:spPr>
          <a:xfrm>
            <a:off x="6453301" y="5427855"/>
            <a:ext cx="406887" cy="1504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13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DC5F25-EA59-8549-ABE9-3E279858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0" dirty="0"/>
              <a:t>PHP in Windows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FCA9A5-E09C-BB4F-BB67-70D40F52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7CD5-18B6-C946-AF83-AD830CC78953}" type="datetime1">
              <a:rPr lang="it-IT" smtClean="0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E0D842-1214-B540-B828-EEEA48EF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Laravel: installazione, configurazione, tool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EA4907-1407-B642-A3F5-04067102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7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32231EC-BC89-341A-06BE-5E076F362C0F}"/>
              </a:ext>
            </a:extLst>
          </p:cNvPr>
          <p:cNvSpPr txBox="1">
            <a:spLocks/>
          </p:cNvSpPr>
          <p:nvPr/>
        </p:nvSpPr>
        <p:spPr>
          <a:xfrm>
            <a:off x="228873" y="872979"/>
            <a:ext cx="8776814" cy="538151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Font typeface="Arial"/>
              <a:buNone/>
            </a:pPr>
            <a:r>
              <a:rPr lang="it-IT" sz="1700" dirty="0"/>
              <a:t>NB: nella slide </a:t>
            </a:r>
            <a:r>
              <a:rPr lang="it-IT" sz="1700" dirty="0" err="1"/>
              <a:t>Laravel</a:t>
            </a:r>
            <a:r>
              <a:rPr lang="it-IT" sz="1700" dirty="0"/>
              <a:t> mostro delle configurazioni per Windows... </a:t>
            </a:r>
          </a:p>
          <a:p>
            <a:pPr marL="0" indent="0">
              <a:spcBef>
                <a:spcPts val="200"/>
              </a:spcBef>
              <a:buFont typeface="Arial"/>
              <a:buNone/>
            </a:pPr>
            <a:r>
              <a:rPr lang="it-IT" sz="1700" dirty="0"/>
              <a:t>E sul PC DELL </a:t>
            </a:r>
            <a:r>
              <a:rPr lang="it-IT" sz="1700"/>
              <a:t>ne ho una semplice (dir ~/tsdw1) e una sofisticata (dir ~/tsdw), </a:t>
            </a:r>
            <a:r>
              <a:rPr lang="it-IT" sz="1700" dirty="0"/>
              <a:t>potrei renderle disponibili, ma...</a:t>
            </a:r>
          </a:p>
          <a:p>
            <a:pPr marL="0" indent="0">
              <a:spcBef>
                <a:spcPts val="200"/>
              </a:spcBef>
              <a:buFont typeface="Arial"/>
              <a:buNone/>
            </a:pPr>
            <a:r>
              <a:rPr lang="it-IT" sz="1700" dirty="0"/>
              <a:t>Forse potrebbero non servire tutte se seguissi le indicazioni di:</a:t>
            </a:r>
          </a:p>
          <a:p>
            <a:pPr marL="0" indent="0">
              <a:spcBef>
                <a:spcPts val="200"/>
              </a:spcBef>
              <a:buFont typeface="Arial"/>
              <a:buNone/>
            </a:pPr>
            <a:r>
              <a:rPr lang="it-IT" sz="1700" dirty="0">
                <a:hlinkClick r:id="rId2"/>
              </a:rPr>
              <a:t>https://www.php.net/manual/en/install.windows.tools.php</a:t>
            </a:r>
            <a:endParaRPr lang="it-IT" sz="1700" dirty="0"/>
          </a:p>
          <a:p>
            <a:pPr marL="0" indent="0">
              <a:spcBef>
                <a:spcPts val="200"/>
              </a:spcBef>
              <a:buFont typeface="Arial"/>
              <a:buNone/>
            </a:pPr>
            <a:r>
              <a:rPr lang="it-IT" sz="1700" dirty="0">
                <a:hlinkClick r:id="rId3"/>
              </a:rPr>
              <a:t>https://www.php.net/manual/en/install.windows.commandline.php</a:t>
            </a:r>
            <a:endParaRPr lang="it-IT" sz="1700" dirty="0"/>
          </a:p>
          <a:p>
            <a:pPr marL="0" indent="0">
              <a:spcBef>
                <a:spcPts val="200"/>
              </a:spcBef>
              <a:buFont typeface="Arial"/>
              <a:buNone/>
            </a:pPr>
            <a:r>
              <a:rPr lang="it-IT" sz="1700" dirty="0"/>
              <a:t>che comunque servirebbero già per PHP</a:t>
            </a:r>
          </a:p>
          <a:p>
            <a:pPr marL="0" indent="0">
              <a:spcBef>
                <a:spcPts val="200"/>
              </a:spcBef>
              <a:buFont typeface="Arial"/>
              <a:buNone/>
            </a:pPr>
            <a:r>
              <a:rPr lang="it-IT" sz="1700" dirty="0"/>
              <a:t>NB: con XAMPP, l’installer di app </a:t>
            </a:r>
            <a:r>
              <a:rPr lang="it-IT" sz="1700" dirty="0" err="1"/>
              <a:t>Laravel</a:t>
            </a:r>
            <a:r>
              <a:rPr lang="it-IT" sz="1700" dirty="0"/>
              <a:t> è inspiegabilmente </a:t>
            </a:r>
            <a:r>
              <a:rPr lang="it-IT" sz="1700"/>
              <a:t>lento...vedi </a:t>
            </a:r>
            <a:r>
              <a:rPr lang="it-IT" sz="1700">
                <a:latin typeface="Arial Narrow" panose="020B0606020202030204" pitchFamily="34" charset="0"/>
                <a:hlinkClick r:id="rId4"/>
              </a:rPr>
              <a:t>https://www.google.com/search?q=xampp+php+slow+windows</a:t>
            </a:r>
            <a:br>
              <a:rPr lang="it-IT" sz="1700">
                <a:latin typeface="Arial Narrow" panose="020B0606020202030204" pitchFamily="34" charset="0"/>
              </a:rPr>
            </a:br>
            <a:r>
              <a:rPr lang="it-IT" sz="1700">
                <a:latin typeface="Arial Narrow" panose="020B0606020202030204" pitchFamily="34" charset="0"/>
                <a:hlinkClick r:id="rId5"/>
              </a:rPr>
              <a:t>https://stackoverflow.com/questions/36754293/php-on-windows-with-xampp-running-100-times-too-slow</a:t>
            </a:r>
            <a:r>
              <a:rPr lang="it-IT" sz="1700">
                <a:latin typeface="Arial Narrow" panose="020B0606020202030204" pitchFamily="34" charset="0"/>
              </a:rPr>
              <a:t> </a:t>
            </a:r>
            <a:br>
              <a:rPr lang="it-IT" sz="1700">
                <a:latin typeface="Arial Narrow" panose="020B0606020202030204" pitchFamily="34" charset="0"/>
              </a:rPr>
            </a:br>
            <a:r>
              <a:rPr lang="it-IT" sz="1700">
                <a:latin typeface="Arial Narrow" panose="020B0606020202030204" pitchFamily="34" charset="0"/>
                <a:hlinkClick r:id="rId6"/>
              </a:rPr>
              <a:t>https://codeforum.org/threads/running-xampp-on-windows-can-be-dead-slow-and-make-you-frustrate.333/</a:t>
            </a:r>
            <a:r>
              <a:rPr lang="it-IT" sz="1700">
                <a:latin typeface="Arial Narrow" panose="020B0606020202030204" pitchFamily="34" charset="0"/>
              </a:rPr>
              <a:t> </a:t>
            </a:r>
          </a:p>
          <a:p>
            <a:pPr marL="0" indent="0">
              <a:spcBef>
                <a:spcPts val="200"/>
              </a:spcBef>
              <a:buFont typeface="Arial"/>
              <a:buNone/>
            </a:pPr>
            <a:r>
              <a:rPr lang="it-IT" sz="1700"/>
              <a:t>Ma forse il problema è solo con l'installer di Laravel. Provare a capire, anche con </a:t>
            </a:r>
            <a:r>
              <a:rPr lang="it-IT" sz="1700" i="1"/>
              <a:t>compose diagnose</a:t>
            </a:r>
            <a:r>
              <a:rPr lang="it-IT" sz="1700"/>
              <a:t>...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700"/>
              <a:t>Forse il problema è che php di XAMPP non ha il modulo </a:t>
            </a:r>
            <a:r>
              <a:rPr lang="it-IT" sz="1700" i="1"/>
              <a:t>zip</a:t>
            </a:r>
            <a:r>
              <a:rPr lang="it-IT" sz="1700"/>
              <a:t> abilitato? </a:t>
            </a:r>
            <a:r>
              <a:rPr lang="it-IT" sz="1700" b="1"/>
              <a:t>IN EFFETTI NON CE L'HA!</a:t>
            </a:r>
          </a:p>
          <a:p>
            <a:pPr marL="0" indent="0">
              <a:spcBef>
                <a:spcPts val="200"/>
              </a:spcBef>
              <a:buNone/>
            </a:pPr>
            <a:endParaRPr lang="it-IT" sz="1700" b="1"/>
          </a:p>
          <a:p>
            <a:pPr marL="0" indent="0">
              <a:spcBef>
                <a:spcPts val="200"/>
              </a:spcBef>
              <a:buNone/>
            </a:pPr>
            <a:r>
              <a:rPr lang="it-IT" sz="1700" b="1"/>
              <a:t>ALTERNATIVE</a:t>
            </a:r>
            <a:r>
              <a:rPr lang="it-IT" sz="1700"/>
              <a:t> A XAMPP DI apachefriends: winget o choco, per PHP soltanto o XAMPP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it-IT" sz="1700"/>
              <a:t>PER INSTALLAZIONE "INTEGRATA" IN POWERSHELL O </a:t>
            </a:r>
            <a:r>
              <a:rPr lang="it-IT" sz="1700" b="1"/>
              <a:t>CMD: </a:t>
            </a:r>
            <a:r>
              <a:rPr lang="it-IT" sz="1700">
                <a:hlinkClick r:id="rId7"/>
              </a:rPr>
              <a:t>https://victorlava.com/install-php-and-composer-on-windows-10-for-use-in-cmd-or-powershell/#Install-PHP-on-Windows</a:t>
            </a:r>
            <a:r>
              <a:rPr lang="it-IT" sz="1700"/>
              <a:t> ma </a:t>
            </a:r>
            <a:r>
              <a:rPr lang="it-IT" sz="1700" i="1"/>
              <a:t>composer</a:t>
            </a:r>
            <a:r>
              <a:rPr lang="it-IT" sz="1700"/>
              <a:t> si introduce qui o per Laravel</a:t>
            </a:r>
          </a:p>
        </p:txBody>
      </p:sp>
    </p:spTree>
    <p:extLst>
      <p:ext uri="{BB962C8B-B14F-4D97-AF65-F5344CB8AC3E}">
        <p14:creationId xmlns:p14="http://schemas.microsoft.com/office/powerpoint/2010/main" val="419828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D0A32-CAE2-CC4A-8F93-3B27EDF2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/>
              <a:t>La CLI PHP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0A2EF9-8603-3448-8FD8-7B893391A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08" y="3262417"/>
            <a:ext cx="8585285" cy="3242952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24"/>
              </a:spcBef>
              <a:buNone/>
            </a:pPr>
            <a:r>
              <a:rPr lang="it-IT" sz="2200" noProof="1"/>
              <a:t>NB: nella CLI e nei file del codice, le istruzioni PHP vanno </a:t>
            </a:r>
            <a:r>
              <a:rPr lang="it-IT" sz="2200" b="1" noProof="1"/>
              <a:t>sempre</a:t>
            </a:r>
            <a:r>
              <a:rPr lang="it-IT" sz="2200" noProof="1"/>
              <a:t> terminate con punto e virgola: </a:t>
            </a:r>
            <a:r>
              <a:rPr lang="it-IT" sz="2100" noProof="1">
                <a:highlight>
                  <a:srgbClr val="C0C0C0"/>
                </a:highlight>
                <a:latin typeface="Ubuntu Mono" panose="020B0509030602030204" pitchFamily="49" charset="0"/>
              </a:rPr>
              <a:t> echo</a:t>
            </a:r>
            <a:r>
              <a:rPr lang="it-IT" sz="2100" noProof="1">
                <a:highlight>
                  <a:srgbClr val="C0C0C0"/>
                </a:highlight>
              </a:rPr>
              <a:t> </a:t>
            </a:r>
            <a:r>
              <a:rPr lang="it-IT" sz="2100" noProof="1">
                <a:highlight>
                  <a:srgbClr val="C0C0C0"/>
                </a:highlight>
                <a:latin typeface="Ubuntu Mono" panose="020B0509030602030204" pitchFamily="49" charset="0"/>
              </a:rPr>
              <a:t>2+3; </a:t>
            </a:r>
            <a:r>
              <a:rPr lang="it-IT" sz="2200" noProof="1">
                <a:solidFill>
                  <a:srgbClr val="000000"/>
                </a:solidFill>
                <a:cs typeface="Arial" panose="020B0604020202020204" pitchFamily="34" charset="0"/>
              </a:rPr>
              <a:t>e </a:t>
            </a:r>
            <a:r>
              <a:rPr lang="it-IT" sz="2200" noProof="1">
                <a:solidFill>
                  <a:srgbClr val="000000"/>
                </a:solidFill>
              </a:rPr>
              <a:t>non: </a:t>
            </a:r>
            <a:r>
              <a:rPr lang="it-IT" sz="2100" noProof="1">
                <a:solidFill>
                  <a:srgbClr val="00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 echo</a:t>
            </a:r>
            <a:r>
              <a:rPr lang="it-IT" sz="2100" noProof="1">
                <a:solidFill>
                  <a:srgbClr val="000000"/>
                </a:solidFill>
                <a:highlight>
                  <a:srgbClr val="C0C0C0"/>
                </a:highlight>
              </a:rPr>
              <a:t> </a:t>
            </a:r>
            <a:r>
              <a:rPr lang="it-IT" sz="2100" noProof="1">
                <a:solidFill>
                  <a:srgbClr val="00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2+3 </a:t>
            </a:r>
            <a:r>
              <a:rPr lang="it-IT" sz="2200" noProof="1">
                <a:solidFill>
                  <a:srgbClr val="000000"/>
                </a:solidFill>
              </a:rPr>
              <a:t> .</a:t>
            </a:r>
            <a:endParaRPr lang="it-IT" sz="2200" b="1" noProof="1">
              <a:solidFill>
                <a:srgbClr val="000000"/>
              </a:solidFill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it-IT" sz="2200" b="1" noProof="1"/>
              <a:t>Interazione user-friendly</a:t>
            </a:r>
            <a:r>
              <a:rPr lang="it-IT" sz="2200" noProof="1"/>
              <a:t> con la CLI REPL (se il modulo </a:t>
            </a:r>
            <a:r>
              <a:rPr lang="it-IT" sz="2200" i="1" noProof="1"/>
              <a:t>readline</a:t>
            </a:r>
            <a:r>
              <a:rPr lang="it-IT" sz="2200" noProof="1"/>
              <a:t> è attivo):</a:t>
            </a:r>
          </a:p>
          <a:p>
            <a:pPr indent="-249238">
              <a:lnSpc>
                <a:spcPct val="90000"/>
              </a:lnSpc>
              <a:spcBef>
                <a:spcPts val="300"/>
              </a:spcBef>
            </a:pPr>
            <a:r>
              <a:rPr lang="it-IT" sz="2200" noProof="1"/>
              <a:t>navigazione nella </a:t>
            </a:r>
            <a:r>
              <a:rPr lang="it-IT" sz="2200" i="1" noProof="1"/>
              <a:t>history</a:t>
            </a:r>
            <a:r>
              <a:rPr lang="it-IT" sz="2200" noProof="1"/>
              <a:t> dei comandi (con ⬆️ ⬇️)</a:t>
            </a:r>
          </a:p>
          <a:p>
            <a:pPr indent="-249238">
              <a:lnSpc>
                <a:spcPct val="90000"/>
              </a:lnSpc>
              <a:spcBef>
                <a:spcPts val="300"/>
              </a:spcBef>
            </a:pPr>
            <a:r>
              <a:rPr lang="it-IT" sz="2200" i="1" noProof="1"/>
              <a:t>editing</a:t>
            </a:r>
            <a:r>
              <a:rPr lang="it-IT" sz="2200" noProof="1"/>
              <a:t> della command line (si può "navigare" con ⬅️ ➡️, cancellarla tutta con Control-U (Control-C fa terminare la REPL)</a:t>
            </a:r>
          </a:p>
          <a:p>
            <a:pPr indent="-249238">
              <a:lnSpc>
                <a:spcPct val="90000"/>
              </a:lnSpc>
              <a:spcBef>
                <a:spcPts val="300"/>
              </a:spcBef>
            </a:pPr>
            <a:r>
              <a:rPr lang="it-IT" sz="2200" noProof="1"/>
              <a:t>completamento automatico di identificatori (tasto </a:t>
            </a:r>
            <a:r>
              <a:rPr lang="it-IT" sz="2200" noProof="1">
                <a:solidFill>
                  <a:schemeClr val="bg1"/>
                </a:solidFill>
                <a:highlight>
                  <a:srgbClr val="808080"/>
                </a:highlight>
              </a:rPr>
              <a:t>  ⇥  </a:t>
            </a:r>
            <a:r>
              <a:rPr lang="it-IT" sz="2200" noProof="1"/>
              <a:t> (Tab), doppio Tab se vi sono più opzioni di completamento)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it-IT" sz="2200" noProof="1"/>
              <a:t>Un REPL PHP alternativo (e più avanzato): </a:t>
            </a:r>
            <a:r>
              <a:rPr lang="it-IT" sz="2200" noProof="1">
                <a:hlinkClick r:id="rId2"/>
              </a:rPr>
              <a:t>https://psysh.org</a:t>
            </a:r>
            <a:endParaRPr lang="it-IT" sz="2200" noProof="1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1C386D-3E0A-554C-B3EC-47986778B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158496-0C05-0947-989F-8AEE04CE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97CD3D-114B-BF4A-98AF-781863F6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8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08DF9DA-D590-D341-B31B-AAB3D992ABC7}"/>
              </a:ext>
            </a:extLst>
          </p:cNvPr>
          <p:cNvSpPr txBox="1">
            <a:spLocks/>
          </p:cNvSpPr>
          <p:nvPr/>
        </p:nvSpPr>
        <p:spPr>
          <a:xfrm>
            <a:off x="261806" y="916074"/>
            <a:ext cx="6282831" cy="2442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sz="2200" noProof="1"/>
              <a:t>Si è così installato il comando </a:t>
            </a:r>
            <a:r>
              <a:rPr lang="it-IT" sz="2200" i="1" noProof="1"/>
              <a:t>php</a:t>
            </a:r>
            <a:r>
              <a:rPr lang="it-IT" sz="2200" noProof="1"/>
              <a:t>, tool di tipo CLI (Command Line Interface) invocabile da shell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it-IT" sz="2200" noProof="1"/>
              <a:t>Il comando </a:t>
            </a:r>
            <a:r>
              <a:rPr lang="it-IT" sz="2200" i="1" noProof="1"/>
              <a:t>php</a:t>
            </a:r>
            <a:r>
              <a:rPr lang="it-IT" sz="2200" noProof="1"/>
              <a:t> accetta varie opzioni, p.es. </a:t>
            </a:r>
            <a:r>
              <a:rPr lang="it-IT" sz="2200" i="1" noProof="1"/>
              <a:t>-a</a:t>
            </a:r>
            <a:endParaRPr lang="it-IT" sz="2200" noProof="1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it-IT" sz="2200" i="1" noProof="1"/>
              <a:t>php -a </a:t>
            </a:r>
            <a:r>
              <a:rPr lang="it-IT" sz="2200" noProof="1"/>
              <a:t>è un </a:t>
            </a:r>
            <a:r>
              <a:rPr lang="it-IT" sz="2200" b="1" noProof="1"/>
              <a:t>read-eval-print loop</a:t>
            </a:r>
            <a:r>
              <a:rPr lang="it-IT" sz="2200" noProof="1"/>
              <a:t> (REPL), che esegue (interpreta) istruzioni PHP, p.es. </a:t>
            </a:r>
            <a:r>
              <a:rPr lang="it-IT" sz="2200" i="1" noProof="1"/>
              <a:t>echo </a:t>
            </a:r>
            <a:r>
              <a:rPr lang="it-IT" sz="2200" noProof="1"/>
              <a:t>(output del proprio argomento), valuta espressioni, e assegna valori a variabili, come negli esempi qui a destra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11D08D2-C1CF-2141-BC15-B92F80B47ABA}"/>
              </a:ext>
            </a:extLst>
          </p:cNvPr>
          <p:cNvSpPr/>
          <p:nvPr/>
        </p:nvSpPr>
        <p:spPr>
          <a:xfrm>
            <a:off x="6326405" y="952804"/>
            <a:ext cx="2640458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400" noProof="1">
                <a:solidFill>
                  <a:schemeClr val="accent6">
                    <a:lumMod val="75000"/>
                  </a:schemeClr>
                </a:solidFill>
                <a:effectLst/>
                <a:latin typeface="Ubuntu Mono" panose="020B0509030602030204" pitchFamily="49" charset="0"/>
              </a:rPr>
              <a:t>$</a:t>
            </a:r>
            <a:r>
              <a:rPr lang="it-IT" sz="1400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it-IT" sz="1400" i="1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-a</a:t>
            </a:r>
          </a:p>
          <a:p>
            <a:r>
              <a:rPr lang="it-IT" sz="1400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php &gt; echo "Hello!";</a:t>
            </a:r>
          </a:p>
          <a:p>
            <a:r>
              <a:rPr lang="it-IT" sz="1400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Hello!</a:t>
            </a:r>
          </a:p>
          <a:p>
            <a:endParaRPr lang="it-IT" sz="14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php &gt; echo 2+3;</a:t>
            </a: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5</a:t>
            </a:r>
          </a:p>
          <a:p>
            <a:endParaRPr lang="it-IT" sz="1400" noProof="1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php &gt; $nome = "pippo";</a:t>
            </a: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</a:t>
            </a:r>
            <a:r>
              <a:rPr lang="it-IT" sz="1400" noProof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hp &gt; echo $nome;</a:t>
            </a:r>
          </a:p>
          <a:p>
            <a:r>
              <a:rPr lang="it-IT" sz="1400" noProof="1">
                <a:solidFill>
                  <a:srgbClr val="000000"/>
                </a:solidFill>
                <a:latin typeface="Ubuntu Mono" panose="020B0509030602030204" pitchFamily="49" charset="0"/>
              </a:rPr>
              <a:t>pippo</a:t>
            </a:r>
            <a:endParaRPr lang="it-IT" sz="1400" noProof="1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04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24168-7E6D-4F45-AD2A-E023B435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00" y="40681"/>
            <a:ext cx="8579942" cy="799930"/>
          </a:xfrm>
        </p:spPr>
        <p:txBody>
          <a:bodyPr>
            <a:normAutofit/>
          </a:bodyPr>
          <a:lstStyle/>
          <a:p>
            <a:r>
              <a:rPr lang="it-IT" sz="4000" b="0"/>
              <a:t>PHP è (anche) un linguaggio per il Web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194F0-4ACD-AA4B-B6D4-BD33E7FE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5" y="840611"/>
            <a:ext cx="8828348" cy="5673477"/>
          </a:xfrm>
        </p:spPr>
        <p:txBody>
          <a:bodyPr>
            <a:noAutofit/>
          </a:bodyPr>
          <a:lstStyle/>
          <a:p>
            <a:pPr marL="314325" indent="-266700">
              <a:lnSpc>
                <a:spcPct val="90000"/>
              </a:lnSpc>
              <a:spcBef>
                <a:spcPts val="1200"/>
              </a:spcBef>
            </a:pPr>
            <a:r>
              <a:rPr lang="it-IT" sz="2400" b="1" dirty="0"/>
              <a:t>PHP</a:t>
            </a:r>
            <a:r>
              <a:rPr lang="it-IT" sz="2400" dirty="0"/>
              <a:t> (acronimo che sta per "</a:t>
            </a:r>
            <a:r>
              <a:rPr lang="it-IT" sz="2400" b="1" i="1" u="sng" dirty="0"/>
              <a:t>P</a:t>
            </a:r>
            <a:r>
              <a:rPr lang="it-IT" sz="2400" i="1" dirty="0"/>
              <a:t>HP: </a:t>
            </a:r>
            <a:r>
              <a:rPr lang="it-IT" sz="2400" b="1" i="1" u="sng" dirty="0" err="1"/>
              <a:t>H</a:t>
            </a:r>
            <a:r>
              <a:rPr lang="it-IT" sz="2400" i="1" dirty="0" err="1"/>
              <a:t>ypertext</a:t>
            </a:r>
            <a:r>
              <a:rPr lang="it-IT" sz="2400" i="1" dirty="0"/>
              <a:t> </a:t>
            </a:r>
            <a:r>
              <a:rPr lang="it-IT" sz="2400" b="1" i="1" u="sng" dirty="0" err="1"/>
              <a:t>P</a:t>
            </a:r>
            <a:r>
              <a:rPr lang="it-IT" sz="2400" i="1" dirty="0" err="1"/>
              <a:t>reprocessor</a:t>
            </a:r>
            <a:r>
              <a:rPr lang="it-IT" sz="2400" i="1" dirty="0"/>
              <a:t>"</a:t>
            </a:r>
            <a:r>
              <a:rPr lang="it-IT" sz="2400" dirty="0"/>
              <a:t>) è un linguaggio di scripting popolare, open source e </a:t>
            </a:r>
            <a:r>
              <a:rPr lang="it-IT" sz="2400" i="1" dirty="0"/>
              <a:t>general-</a:t>
            </a:r>
            <a:r>
              <a:rPr lang="it-IT" sz="2400" i="1" dirty="0" err="1"/>
              <a:t>purpose</a:t>
            </a:r>
            <a:endParaRPr lang="it-IT" sz="2400" dirty="0"/>
          </a:p>
          <a:p>
            <a:pPr marL="314325" indent="-266700">
              <a:lnSpc>
                <a:spcPct val="90000"/>
              </a:lnSpc>
              <a:spcBef>
                <a:spcPts val="1200"/>
              </a:spcBef>
            </a:pPr>
            <a:r>
              <a:rPr lang="it-IT" sz="2400" dirty="0"/>
              <a:t>Un programma o </a:t>
            </a:r>
            <a:r>
              <a:rPr lang="it-IT" sz="2400" b="1" dirty="0"/>
              <a:t>script</a:t>
            </a:r>
            <a:r>
              <a:rPr lang="it-IT" sz="2400" dirty="0"/>
              <a:t> PHP viene eseguito da un </a:t>
            </a:r>
            <a:r>
              <a:rPr lang="it-IT" sz="2400" b="1" dirty="0"/>
              <a:t>interprete</a:t>
            </a:r>
            <a:r>
              <a:rPr lang="it-IT" sz="2400" dirty="0"/>
              <a:t> o </a:t>
            </a:r>
            <a:r>
              <a:rPr lang="it-IT" sz="2400" b="1" i="1" dirty="0" err="1"/>
              <a:t>engine</a:t>
            </a:r>
            <a:r>
              <a:rPr lang="it-IT" sz="2400" dirty="0"/>
              <a:t> PHP (prima ne abbiamo discusso l'installazione)</a:t>
            </a:r>
          </a:p>
          <a:p>
            <a:pPr marL="314325" indent="-266700">
              <a:lnSpc>
                <a:spcPct val="90000"/>
              </a:lnSpc>
              <a:spcBef>
                <a:spcPts val="1200"/>
              </a:spcBef>
            </a:pPr>
            <a:r>
              <a:rPr lang="it-IT" sz="2400" dirty="0"/>
              <a:t>PHP è specialmente adatto, usato e orientato allo </a:t>
            </a:r>
            <a:r>
              <a:rPr lang="it-IT" sz="2400" b="1" dirty="0"/>
              <a:t>sviluppo Web</a:t>
            </a:r>
            <a:r>
              <a:rPr lang="it-IT" sz="2400" dirty="0"/>
              <a:t>; in quest'uso viene interpretato sul server Web (</a:t>
            </a:r>
            <a:r>
              <a:rPr lang="it-IT" sz="2400" i="1" dirty="0"/>
              <a:t>server side</a:t>
            </a:r>
            <a:r>
              <a:rPr lang="it-IT" sz="2400" dirty="0"/>
              <a:t>) </a:t>
            </a:r>
          </a:p>
          <a:p>
            <a:pPr marL="314325" indent="-266700">
              <a:lnSpc>
                <a:spcPct val="110000"/>
              </a:lnSpc>
              <a:spcBef>
                <a:spcPts val="600"/>
              </a:spcBef>
            </a:pPr>
            <a:r>
              <a:rPr lang="it-IT" sz="2400" dirty="0"/>
              <a:t>Più precisamente, sul server, uno </a:t>
            </a:r>
            <a:r>
              <a:rPr lang="it-IT" sz="2400" dirty="0">
                <a:highlight>
                  <a:srgbClr val="C0C0C0"/>
                </a:highlight>
              </a:rPr>
              <a:t>script PHP</a:t>
            </a:r>
            <a:r>
              <a:rPr lang="it-IT" sz="2400" dirty="0"/>
              <a:t> può essere incorporato (</a:t>
            </a:r>
            <a:r>
              <a:rPr lang="it-IT" sz="2400" i="1" dirty="0"/>
              <a:t>embedded</a:t>
            </a:r>
            <a:r>
              <a:rPr lang="it-IT" sz="2400" dirty="0"/>
              <a:t>) all'interno di </a:t>
            </a:r>
            <a:r>
              <a:rPr lang="it-IT" sz="2400" dirty="0">
                <a:highlight>
                  <a:srgbClr val="E4EDF2"/>
                </a:highlight>
              </a:rPr>
              <a:t>codice HTML</a:t>
            </a:r>
            <a:r>
              <a:rPr lang="it-IT" sz="2400" dirty="0"/>
              <a:t>, come, per esempio, in:</a:t>
            </a:r>
          </a:p>
          <a:p>
            <a:pPr marL="315913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it-IT" sz="2400" dirty="0"/>
              <a:t>	</a:t>
            </a:r>
            <a:r>
              <a:rPr lang="en" sz="20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&lt;html&gt;&lt;body&gt;</a:t>
            </a:r>
            <a:r>
              <a:rPr lang="en" sz="2000" dirty="0">
                <a:highlight>
                  <a:srgbClr val="E4EDF2"/>
                </a:highlight>
                <a:latin typeface="Ubuntu Mono" panose="020B0509030602030204" pitchFamily="49" charset="0"/>
              </a:rPr>
              <a:t>Today is </a:t>
            </a:r>
            <a:r>
              <a:rPr lang="en" sz="2000" dirty="0">
                <a:solidFill>
                  <a:srgbClr val="FF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&lt;?php</a:t>
            </a:r>
            <a:r>
              <a:rPr lang="en" sz="2000" dirty="0">
                <a:solidFill>
                  <a:srgbClr val="0000CD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 echo </a:t>
            </a:r>
            <a:r>
              <a:rPr lang="it-IT" sz="2000" dirty="0">
                <a:solidFill>
                  <a:srgbClr val="0000CD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date("l")</a:t>
            </a:r>
            <a:r>
              <a:rPr lang="en" sz="2000" dirty="0">
                <a:solidFill>
                  <a:srgbClr val="00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; </a:t>
            </a:r>
            <a:r>
              <a:rPr lang="en" sz="2000" dirty="0">
                <a:solidFill>
                  <a:srgbClr val="FF0000"/>
                </a:solidFill>
                <a:highlight>
                  <a:srgbClr val="C0C0C0"/>
                </a:highlight>
                <a:latin typeface="Ubuntu Mono" panose="020B0509030602030204" pitchFamily="49" charset="0"/>
              </a:rPr>
              <a:t>?&gt;</a:t>
            </a:r>
            <a:r>
              <a:rPr lang="en" sz="2000" dirty="0">
                <a:solidFill>
                  <a:srgbClr val="00B050"/>
                </a:solidFill>
                <a:highlight>
                  <a:srgbClr val="E4EDF2"/>
                </a:highlight>
                <a:latin typeface="Ubuntu Mono" panose="020B0509030602030204" pitchFamily="49" charset="0"/>
              </a:rPr>
              <a:t>&lt;/body&gt;&lt;/html&gt;</a:t>
            </a:r>
            <a:r>
              <a:rPr lang="it-IT" sz="2400" dirty="0"/>
              <a:t> Immaginiamo questo rigo sia il contenuto di un file </a:t>
            </a:r>
            <a:r>
              <a:rPr lang="it-IT" sz="2400" i="1" dirty="0" err="1"/>
              <a:t>oneline.php</a:t>
            </a:r>
            <a:r>
              <a:rPr lang="it-IT" sz="2400" dirty="0"/>
              <a:t>...</a:t>
            </a:r>
          </a:p>
          <a:p>
            <a:pPr marL="314325" indent="-266700">
              <a:lnSpc>
                <a:spcPct val="90000"/>
              </a:lnSpc>
              <a:spcBef>
                <a:spcPts val="1200"/>
              </a:spcBef>
            </a:pPr>
            <a:r>
              <a:rPr lang="it-IT" sz="2400" dirty="0"/>
              <a:t>Quando il client chiede il file </a:t>
            </a:r>
            <a:r>
              <a:rPr lang="it-IT" sz="2400" i="1" dirty="0" err="1"/>
              <a:t>oneline.php</a:t>
            </a:r>
            <a:r>
              <a:rPr lang="it-IT" sz="2400" dirty="0"/>
              <a:t>, il server risponde:</a:t>
            </a:r>
          </a:p>
          <a:p>
            <a:pPr marL="669925" lvl="1" indent="-266700">
              <a:lnSpc>
                <a:spcPct val="90000"/>
              </a:lnSpc>
              <a:spcBef>
                <a:spcPts val="400"/>
              </a:spcBef>
            </a:pPr>
            <a:r>
              <a:rPr lang="it-IT" sz="2400" dirty="0"/>
              <a:t>inviando al cliente l'</a:t>
            </a:r>
            <a:r>
              <a:rPr lang="it-IT" sz="2400" dirty="0">
                <a:highlight>
                  <a:srgbClr val="E4EDF2"/>
                </a:highlight>
              </a:rPr>
              <a:t>HTML nel file</a:t>
            </a:r>
            <a:r>
              <a:rPr lang="it-IT" sz="2400" dirty="0"/>
              <a:t> così com'è, ma...</a:t>
            </a:r>
          </a:p>
          <a:p>
            <a:pPr marL="669925" lvl="1" indent="-266700">
              <a:lnSpc>
                <a:spcPct val="90000"/>
              </a:lnSpc>
              <a:spcBef>
                <a:spcPts val="400"/>
              </a:spcBef>
            </a:pPr>
            <a:r>
              <a:rPr lang="it-IT" sz="2400" dirty="0"/>
              <a:t>se incontra nel file uno </a:t>
            </a:r>
            <a:r>
              <a:rPr lang="it-IT" sz="2400" dirty="0">
                <a:highlight>
                  <a:srgbClr val="C0C0C0"/>
                </a:highlight>
              </a:rPr>
              <a:t>script PHP</a:t>
            </a:r>
            <a:r>
              <a:rPr lang="it-IT" sz="2400" dirty="0"/>
              <a:t>, lo fa eseguire all'</a:t>
            </a:r>
            <a:r>
              <a:rPr lang="it-IT" sz="2400" b="1" dirty="0"/>
              <a:t>interprete</a:t>
            </a:r>
            <a:r>
              <a:rPr lang="it-IT" sz="2400" dirty="0"/>
              <a:t> e </a:t>
            </a:r>
            <a:r>
              <a:rPr lang="it-IT" sz="2400" b="1" dirty="0"/>
              <a:t>invia</a:t>
            </a:r>
            <a:r>
              <a:rPr lang="it-IT" sz="2400" dirty="0"/>
              <a:t> al cliente l'</a:t>
            </a:r>
            <a:r>
              <a:rPr lang="it-IT" sz="2400" b="1" dirty="0"/>
              <a:t>output</a:t>
            </a:r>
            <a:r>
              <a:rPr lang="it-IT" sz="2400" dirty="0"/>
              <a:t> generato dall'esecuzione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17F61-3605-0343-870C-638A698C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998E-B2AA-DD40-9A98-3F2DD051B2B7}" type="datetime1">
              <a:rPr lang="it-IT"/>
              <a:t>11/09/23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77AAF-8AC3-454A-A7C3-ED2487C5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PHP intro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52A336-8E72-764E-A1EA-C8D8DF49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FCE01-9A1A-5743-92DE-2F66DAA3BA2F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25589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 GP" id="{BAD74CA3-6B3E-8A4D-8E2B-752A888D062B}" vid="{D21FE228-A00F-C142-B4C6-5DF0DEB91C6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B05F7F9714B44598AF14998BA24504" ma:contentTypeVersion="2" ma:contentTypeDescription="Creare un nuovo documento." ma:contentTypeScope="" ma:versionID="a0eb5d900261ff4ac075300c17b91913">
  <xsd:schema xmlns:xsd="http://www.w3.org/2001/XMLSchema" xmlns:xs="http://www.w3.org/2001/XMLSchema" xmlns:p="http://schemas.microsoft.com/office/2006/metadata/properties" xmlns:ns2="6f3c515a-557b-4875-9a37-1ed692dec5ae" targetNamespace="http://schemas.microsoft.com/office/2006/metadata/properties" ma:root="true" ma:fieldsID="f01a1467364821159322f5aede497e70" ns2:_="">
    <xsd:import namespace="6f3c515a-557b-4875-9a37-1ed692dec5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c515a-557b-4875-9a37-1ed692dec5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BEAC61-BBA0-4998-B5A0-DAF0EAC99C4F}"/>
</file>

<file path=customXml/itemProps2.xml><?xml version="1.0" encoding="utf-8"?>
<ds:datastoreItem xmlns:ds="http://schemas.openxmlformats.org/officeDocument/2006/customXml" ds:itemID="{0C0C78CB-259A-47A7-981C-21F09654C213}"/>
</file>

<file path=customXml/itemProps3.xml><?xml version="1.0" encoding="utf-8"?>
<ds:datastoreItem xmlns:ds="http://schemas.openxmlformats.org/officeDocument/2006/customXml" ds:itemID="{B62429B3-80C1-4008-BECF-9112CD0190A9}"/>
</file>

<file path=docProps/app.xml><?xml version="1.0" encoding="utf-8"?>
<Properties xmlns="http://schemas.openxmlformats.org/officeDocument/2006/extended-properties" xmlns:vt="http://schemas.openxmlformats.org/officeDocument/2006/docPropsVTypes">
  <Template>Tema di Office</Template>
  <TotalTime>25273</TotalTime>
  <Words>5836</Words>
  <Application>Microsoft Macintosh PowerPoint</Application>
  <PresentationFormat>On-screen Show (4:3)</PresentationFormat>
  <Paragraphs>565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Narrow</vt:lpstr>
      <vt:lpstr>Calibri</vt:lpstr>
      <vt:lpstr>Times New Roman</vt:lpstr>
      <vt:lpstr>Ubuntu Mono</vt:lpstr>
      <vt:lpstr>Tema di Office</vt:lpstr>
      <vt:lpstr>Introduzione al PHP: il linguaggio e l'ambiente</vt:lpstr>
      <vt:lpstr>PHP/Linux: installazione in pillole</vt:lpstr>
      <vt:lpstr>Versioni PHP recenti (Ubuntu)</vt:lpstr>
      <vt:lpstr>Windows e XAMPP: installazione in pillole</vt:lpstr>
      <vt:lpstr>PHP: installazione "ufficiale"</vt:lpstr>
      <vt:lpstr>PHP: avvio con Windows</vt:lpstr>
      <vt:lpstr>PHP in Windows</vt:lpstr>
      <vt:lpstr>La CLI PHP</vt:lpstr>
      <vt:lpstr>PHP è (anche) un linguaggio per il Web</vt:lpstr>
      <vt:lpstr>PHP: interazioni client-server</vt:lpstr>
      <vt:lpstr>PHP: interazioni client-server / 1</vt:lpstr>
      <vt:lpstr>PHP: interazioni client-server / 2</vt:lpstr>
      <vt:lpstr>PHP: interazioni client-server (tutte)</vt:lpstr>
      <vt:lpstr>PHP: embedding nell'HTML vs. PHP puro</vt:lpstr>
      <vt:lpstr>PHP: embedding vs. puro: varianti</vt:lpstr>
      <vt:lpstr>PHP: embedding vs. puro: considerazioni</vt:lpstr>
      <vt:lpstr>Linguaggi e Web: PHP vs. "puro"</vt:lpstr>
      <vt:lpstr>Linguaggi e Web: PHP vs. Javascript</vt:lpstr>
      <vt:lpstr>PHP: CLI dalla riga di comando</vt:lpstr>
      <vt:lpstr>PHP: CLI ed engine</vt:lpstr>
      <vt:lpstr>PHP CLI: modalità "locale" e "server"</vt:lpstr>
      <vt:lpstr>php -S come server Web</vt:lpstr>
      <vt:lpstr>php -S come server di sviluppo</vt:lpstr>
      <vt:lpstr>php -S: il server stand-alone</vt:lpstr>
      <vt:lpstr>Il primo script PHP</vt:lpstr>
      <vt:lpstr>Eseguire il primo script</vt:lpstr>
      <vt:lpstr>Servire script PHP</vt:lpstr>
      <vt:lpstr>PHP: caratteristiche e punti di forza</vt:lpstr>
      <vt:lpstr>Cosa può fare PHP</vt:lpstr>
      <vt:lpstr>PHP: Framework e CMS</vt:lpstr>
      <vt:lpstr>Considerazioni su PHP</vt:lpstr>
      <vt:lpstr>Risorse online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dalla riga di comando</dc:title>
  <dc:creator>Giuseppe P</dc:creator>
  <cp:lastModifiedBy>Giuseppe Pappalardo</cp:lastModifiedBy>
  <cp:revision>504</cp:revision>
  <cp:lastPrinted>2020-05-14T20:07:06Z</cp:lastPrinted>
  <dcterms:created xsi:type="dcterms:W3CDTF">2019-05-14T00:12:56Z</dcterms:created>
  <dcterms:modified xsi:type="dcterms:W3CDTF">2023-09-11T11:04:59Z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0x010100AAB05F7F9714B44598AF14998BA24504</vt:lpwstr>
  </property>
</Properties>
</file>